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721" r:id="rId6"/>
    <p:sldMasterId id="2147483684" r:id="rId7"/>
    <p:sldMasterId id="2147483697" r:id="rId8"/>
    <p:sldMasterId id="2147483715" r:id="rId9"/>
    <p:sldMasterId id="2147483709" r:id="rId10"/>
  </p:sldMasterIdLst>
  <p:notesMasterIdLst>
    <p:notesMasterId r:id="rId21"/>
  </p:notesMasterIdLst>
  <p:handoutMasterIdLst>
    <p:handoutMasterId r:id="rId22"/>
  </p:handoutMasterIdLst>
  <p:sldIdLst>
    <p:sldId id="454" r:id="rId11"/>
    <p:sldId id="458" r:id="rId12"/>
    <p:sldId id="457" r:id="rId13"/>
    <p:sldId id="455" r:id="rId14"/>
    <p:sldId id="459" r:id="rId15"/>
    <p:sldId id="460" r:id="rId16"/>
    <p:sldId id="461" r:id="rId17"/>
    <p:sldId id="456" r:id="rId18"/>
    <p:sldId id="429" r:id="rId19"/>
    <p:sldId id="446" r:id="rId2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MAATH, STEPHEN G GS-15 USAF AFCEC AFCEC/CIB" initials="SGT"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C93"/>
    <a:srgbClr val="F1F9F9"/>
    <a:srgbClr val="CCFFFF"/>
    <a:srgbClr val="CCECFF"/>
    <a:srgbClr val="CCFFCC"/>
    <a:srgbClr val="00DD6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10" autoAdjust="0"/>
    <p:restoredTop sz="94660"/>
  </p:normalViewPr>
  <p:slideViewPr>
    <p:cSldViewPr snapToGrid="0">
      <p:cViewPr varScale="1">
        <p:scale>
          <a:sx n="67" d="100"/>
          <a:sy n="67" d="100"/>
        </p:scale>
        <p:origin x="1090" y="62"/>
      </p:cViewPr>
      <p:guideLst>
        <p:guide orient="horz" pos="2160"/>
        <p:guide pos="2880"/>
      </p:guideLst>
    </p:cSldViewPr>
  </p:slideViewPr>
  <p:notesTextViewPr>
    <p:cViewPr>
      <p:scale>
        <a:sx n="3" d="2"/>
        <a:sy n="3" d="2"/>
      </p:scale>
      <p:origin x="0" y="0"/>
    </p:cViewPr>
  </p:notesTextViewPr>
  <p:sorterViewPr>
    <p:cViewPr>
      <p:scale>
        <a:sx n="100" d="100"/>
        <a:sy n="100" d="100"/>
      </p:scale>
      <p:origin x="0" y="-864"/>
    </p:cViewPr>
  </p:sorterViewPr>
  <p:notesViewPr>
    <p:cSldViewPr snapToGrid="0">
      <p:cViewPr varScale="1">
        <p:scale>
          <a:sx n="99" d="100"/>
          <a:sy n="99" d="100"/>
        </p:scale>
        <p:origin x="256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commentAuthors" Target="commentAuthors.xml"/><Relationship Id="rId10" Type="http://schemas.openxmlformats.org/officeDocument/2006/relationships/slideMaster" Target="slideMasters/slideMaster6.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3550"/>
          </a:xfrm>
          <a:prstGeom prst="rect">
            <a:avLst/>
          </a:prstGeom>
        </p:spPr>
        <p:txBody>
          <a:bodyPr vert="horz" lIns="91440" tIns="45720" rIns="91440" bIns="45720" rtlCol="0"/>
          <a:lstStyle>
            <a:lvl1pPr algn="r">
              <a:defRPr sz="1200"/>
            </a:lvl1pPr>
          </a:lstStyle>
          <a:p>
            <a:fld id="{BA9FE7C0-8577-4624-926F-638F6B966DFD}" type="datetimeFigureOut">
              <a:rPr lang="en-US" smtClean="0"/>
              <a:t>3/16/2019</a:t>
            </a:fld>
            <a:endParaRPr lang="en-US"/>
          </a:p>
        </p:txBody>
      </p:sp>
      <p:sp>
        <p:nvSpPr>
          <p:cNvPr id="4" name="Footer Placeholder 3"/>
          <p:cNvSpPr>
            <a:spLocks noGrp="1"/>
          </p:cNvSpPr>
          <p:nvPr>
            <p:ph type="ftr" sz="quarter" idx="2"/>
          </p:nvPr>
        </p:nvSpPr>
        <p:spPr>
          <a:xfrm>
            <a:off x="2"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772525"/>
            <a:ext cx="3038475" cy="463550"/>
          </a:xfrm>
          <a:prstGeom prst="rect">
            <a:avLst/>
          </a:prstGeom>
        </p:spPr>
        <p:txBody>
          <a:bodyPr vert="horz" lIns="91440" tIns="45720" rIns="91440" bIns="45720" rtlCol="0" anchor="b"/>
          <a:lstStyle>
            <a:lvl1pPr algn="r">
              <a:defRPr sz="1200"/>
            </a:lvl1pPr>
          </a:lstStyle>
          <a:p>
            <a:fld id="{BDC08060-2A1E-421A-AC54-127ABD01C439}" type="slidenum">
              <a:rPr lang="en-US" smtClean="0"/>
              <a:t>‹#›</a:t>
            </a:fld>
            <a:endParaRPr lang="en-US"/>
          </a:p>
        </p:txBody>
      </p:sp>
    </p:spTree>
    <p:extLst>
      <p:ext uri="{BB962C8B-B14F-4D97-AF65-F5344CB8AC3E}">
        <p14:creationId xmlns:p14="http://schemas.microsoft.com/office/powerpoint/2010/main" val="2286590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3407"/>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40" y="0"/>
            <a:ext cx="3037840" cy="463407"/>
          </a:xfrm>
          <a:prstGeom prst="rect">
            <a:avLst/>
          </a:prstGeom>
        </p:spPr>
        <p:txBody>
          <a:bodyPr vert="horz" lIns="92446" tIns="46223" rIns="92446" bIns="46223" rtlCol="0"/>
          <a:lstStyle>
            <a:lvl1pPr algn="r">
              <a:defRPr sz="1200"/>
            </a:lvl1pPr>
          </a:lstStyle>
          <a:p>
            <a:fld id="{9205A638-8338-4DA5-821D-80E67982F907}" type="datetimeFigureOut">
              <a:rPr lang="en-US" smtClean="0"/>
              <a:t>3/16/2019</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44862"/>
            <a:ext cx="5608320" cy="3636705"/>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2671"/>
            <a:ext cx="3037840" cy="463406"/>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772671"/>
            <a:ext cx="3037840" cy="463406"/>
          </a:xfrm>
          <a:prstGeom prst="rect">
            <a:avLst/>
          </a:prstGeom>
        </p:spPr>
        <p:txBody>
          <a:bodyPr vert="horz" lIns="92446" tIns="46223" rIns="92446" bIns="46223" rtlCol="0" anchor="b"/>
          <a:lstStyle>
            <a:lvl1pPr algn="r">
              <a:defRPr sz="1200"/>
            </a:lvl1pPr>
          </a:lstStyle>
          <a:p>
            <a:fld id="{2BB7562E-FB54-403B-9300-69085241F85C}" type="slidenum">
              <a:rPr lang="en-US" smtClean="0"/>
              <a:t>‹#›</a:t>
            </a:fld>
            <a:endParaRPr lang="en-US"/>
          </a:p>
        </p:txBody>
      </p:sp>
    </p:spTree>
    <p:extLst>
      <p:ext uri="{BB962C8B-B14F-4D97-AF65-F5344CB8AC3E}">
        <p14:creationId xmlns:p14="http://schemas.microsoft.com/office/powerpoint/2010/main" val="27657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6621" y="4399087"/>
            <a:ext cx="5233734" cy="4190169"/>
          </a:xfrm>
        </p:spPr>
        <p:txBody>
          <a:bodyPr/>
          <a:lstStyle/>
          <a:p>
            <a:r>
              <a:rPr lang="en-US" dirty="0"/>
              <a:t>Our MISSION is to provide civil engineering services and enterprise lifecycle leadership to Air Force installations that enable the warfighter.</a:t>
            </a:r>
          </a:p>
          <a:p>
            <a:r>
              <a:rPr lang="en-US" dirty="0"/>
              <a:t>AFCEC is installation focused and globally linked to provide best-practice solutions to Airmen…anytime and anywhere. </a:t>
            </a:r>
          </a:p>
          <a:p>
            <a:r>
              <a:rPr lang="en-US" dirty="0"/>
              <a:t>We are the cornerstone of the Civil Engineering enterprise by managing all centralized CE functions and optimizing key capabilities.</a:t>
            </a:r>
          </a:p>
          <a:p>
            <a:endParaRPr lang="en-US" dirty="0"/>
          </a:p>
          <a:p>
            <a:r>
              <a:rPr lang="en-US" dirty="0"/>
              <a:t>Now under Air Force Materiel Command, we are helping to form the foundation of the new Air Force Installation and Mission Support Center which fundamentally changes the way we provide support to our installations and the Air Force mission.</a:t>
            </a:r>
          </a:p>
          <a:p>
            <a:endParaRPr lang="en-US" dirty="0" smtClean="0"/>
          </a:p>
          <a:p>
            <a:r>
              <a:rPr lang="en-US" dirty="0" smtClean="0"/>
              <a:t>Ultimately to remain</a:t>
            </a:r>
            <a:r>
              <a:rPr lang="en-US" baseline="0" dirty="0" smtClean="0"/>
              <a:t> as, or be MORE responsive to the field. </a:t>
            </a:r>
            <a:endParaRPr lang="en-US" dirty="0"/>
          </a:p>
        </p:txBody>
      </p:sp>
      <p:sp>
        <p:nvSpPr>
          <p:cNvPr id="4" name="Slide Number Placeholder 3"/>
          <p:cNvSpPr>
            <a:spLocks noGrp="1"/>
          </p:cNvSpPr>
          <p:nvPr>
            <p:ph type="sldNum" sz="quarter" idx="10"/>
          </p:nvPr>
        </p:nvSpPr>
        <p:spPr>
          <a:xfrm>
            <a:off x="4081262" y="8935278"/>
            <a:ext cx="3058920" cy="467562"/>
          </a:xfrm>
          <a:prstGeom prst="rect">
            <a:avLst/>
          </a:prstGeom>
        </p:spPr>
        <p:txBody>
          <a:bodyPr/>
          <a:lstStyle/>
          <a:p>
            <a:fld id="{45E091C4-BD1E-4686-8EDD-B39E9181748D}"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420641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fld id="{B3F66BD8-0332-4B42-9A2A-72B87CB0ACCE}" type="slidenum">
              <a:rPr lang="en-US" altLang="en-US" sz="1200" smtClean="0">
                <a:solidFill>
                  <a:srgbClr val="000000"/>
                </a:solidFill>
              </a:rPr>
              <a:pPr/>
              <a:t>4</a:t>
            </a:fld>
            <a:endParaRPr lang="en-US" altLang="en-US" sz="1200" smtClean="0">
              <a:solidFill>
                <a:srgbClr val="000000"/>
              </a:solidFill>
            </a:endParaRPr>
          </a:p>
        </p:txBody>
      </p:sp>
    </p:spTree>
    <p:extLst>
      <p:ext uri="{BB962C8B-B14F-4D97-AF65-F5344CB8AC3E}">
        <p14:creationId xmlns:p14="http://schemas.microsoft.com/office/powerpoint/2010/main" val="62201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408"/>
              </a:spcAft>
            </a:pPr>
            <a:endParaRPr lang="en-US" altLang="en-US" sz="1100" b="1"/>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57066" indent="-291179">
              <a:defRPr sz="1400">
                <a:solidFill>
                  <a:schemeClr val="tx1"/>
                </a:solidFill>
                <a:latin typeface="Arial" panose="020B0604020202020204" pitchFamily="34" charset="0"/>
              </a:defRPr>
            </a:lvl2pPr>
            <a:lvl3pPr marL="1164717" indent="-232943">
              <a:defRPr sz="1400">
                <a:solidFill>
                  <a:schemeClr val="tx1"/>
                </a:solidFill>
                <a:latin typeface="Arial" panose="020B0604020202020204" pitchFamily="34" charset="0"/>
              </a:defRPr>
            </a:lvl3pPr>
            <a:lvl4pPr marL="1630604" indent="-232943">
              <a:defRPr sz="1400">
                <a:solidFill>
                  <a:schemeClr val="tx1"/>
                </a:solidFill>
                <a:latin typeface="Arial" panose="020B0604020202020204" pitchFamily="34" charset="0"/>
              </a:defRPr>
            </a:lvl4pPr>
            <a:lvl5pPr marL="2096491" indent="-232943">
              <a:defRPr sz="1400">
                <a:solidFill>
                  <a:schemeClr val="tx1"/>
                </a:solidFill>
                <a:latin typeface="Arial" panose="020B0604020202020204" pitchFamily="34" charset="0"/>
              </a:defRPr>
            </a:lvl5pPr>
            <a:lvl6pPr marL="2562377" indent="-232943" eaLnBrk="0" fontAlgn="base" hangingPunct="0">
              <a:spcBef>
                <a:spcPct val="0"/>
              </a:spcBef>
              <a:spcAft>
                <a:spcPct val="0"/>
              </a:spcAft>
              <a:defRPr sz="1400">
                <a:solidFill>
                  <a:schemeClr val="tx1"/>
                </a:solidFill>
                <a:latin typeface="Arial" panose="020B0604020202020204" pitchFamily="34" charset="0"/>
              </a:defRPr>
            </a:lvl6pPr>
            <a:lvl7pPr marL="3028264" indent="-232943" eaLnBrk="0" fontAlgn="base" hangingPunct="0">
              <a:spcBef>
                <a:spcPct val="0"/>
              </a:spcBef>
              <a:spcAft>
                <a:spcPct val="0"/>
              </a:spcAft>
              <a:defRPr sz="1400">
                <a:solidFill>
                  <a:schemeClr val="tx1"/>
                </a:solidFill>
                <a:latin typeface="Arial" panose="020B0604020202020204" pitchFamily="34" charset="0"/>
              </a:defRPr>
            </a:lvl7pPr>
            <a:lvl8pPr marL="3494151" indent="-232943" eaLnBrk="0" fontAlgn="base" hangingPunct="0">
              <a:spcBef>
                <a:spcPct val="0"/>
              </a:spcBef>
              <a:spcAft>
                <a:spcPct val="0"/>
              </a:spcAft>
              <a:defRPr sz="1400">
                <a:solidFill>
                  <a:schemeClr val="tx1"/>
                </a:solidFill>
                <a:latin typeface="Arial" panose="020B0604020202020204" pitchFamily="34" charset="0"/>
              </a:defRPr>
            </a:lvl8pPr>
            <a:lvl9pPr marL="3960038" indent="-232943" eaLnBrk="0" fontAlgn="base" hangingPunct="0">
              <a:spcBef>
                <a:spcPct val="0"/>
              </a:spcBef>
              <a:spcAft>
                <a:spcPct val="0"/>
              </a:spcAft>
              <a:defRPr sz="1400">
                <a:solidFill>
                  <a:schemeClr val="tx1"/>
                </a:solidFill>
                <a:latin typeface="Arial" panose="020B0604020202020204" pitchFamily="34" charset="0"/>
              </a:defRPr>
            </a:lvl9pPr>
          </a:lstStyle>
          <a:p>
            <a:fld id="{32F673AE-8F0C-49CD-8592-E86ED066B9D4}" type="slidenum">
              <a:rPr lang="en-US" altLang="en-US" sz="1200">
                <a:solidFill>
                  <a:srgbClr val="000000"/>
                </a:solidFill>
              </a:rPr>
              <a:pPr/>
              <a:t>5</a:t>
            </a:fld>
            <a:endParaRPr lang="en-US" altLang="en-US" sz="1200">
              <a:solidFill>
                <a:srgbClr val="000000"/>
              </a:solidFill>
            </a:endParaRPr>
          </a:p>
        </p:txBody>
      </p:sp>
    </p:spTree>
    <p:extLst>
      <p:ext uri="{BB962C8B-B14F-4D97-AF65-F5344CB8AC3E}">
        <p14:creationId xmlns:p14="http://schemas.microsoft.com/office/powerpoint/2010/main" val="134868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408"/>
              </a:spcAft>
            </a:pPr>
            <a:endParaRPr lang="en-US" altLang="en-US" sz="1100" b="1"/>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57066" indent="-291179">
              <a:defRPr sz="1400">
                <a:solidFill>
                  <a:schemeClr val="tx1"/>
                </a:solidFill>
                <a:latin typeface="Arial" panose="020B0604020202020204" pitchFamily="34" charset="0"/>
              </a:defRPr>
            </a:lvl2pPr>
            <a:lvl3pPr marL="1164717" indent="-232943">
              <a:defRPr sz="1400">
                <a:solidFill>
                  <a:schemeClr val="tx1"/>
                </a:solidFill>
                <a:latin typeface="Arial" panose="020B0604020202020204" pitchFamily="34" charset="0"/>
              </a:defRPr>
            </a:lvl3pPr>
            <a:lvl4pPr marL="1630604" indent="-232943">
              <a:defRPr sz="1400">
                <a:solidFill>
                  <a:schemeClr val="tx1"/>
                </a:solidFill>
                <a:latin typeface="Arial" panose="020B0604020202020204" pitchFamily="34" charset="0"/>
              </a:defRPr>
            </a:lvl4pPr>
            <a:lvl5pPr marL="2096491" indent="-232943">
              <a:defRPr sz="1400">
                <a:solidFill>
                  <a:schemeClr val="tx1"/>
                </a:solidFill>
                <a:latin typeface="Arial" panose="020B0604020202020204" pitchFamily="34" charset="0"/>
              </a:defRPr>
            </a:lvl5pPr>
            <a:lvl6pPr marL="2562377" indent="-232943" eaLnBrk="0" fontAlgn="base" hangingPunct="0">
              <a:spcBef>
                <a:spcPct val="0"/>
              </a:spcBef>
              <a:spcAft>
                <a:spcPct val="0"/>
              </a:spcAft>
              <a:defRPr sz="1400">
                <a:solidFill>
                  <a:schemeClr val="tx1"/>
                </a:solidFill>
                <a:latin typeface="Arial" panose="020B0604020202020204" pitchFamily="34" charset="0"/>
              </a:defRPr>
            </a:lvl6pPr>
            <a:lvl7pPr marL="3028264" indent="-232943" eaLnBrk="0" fontAlgn="base" hangingPunct="0">
              <a:spcBef>
                <a:spcPct val="0"/>
              </a:spcBef>
              <a:spcAft>
                <a:spcPct val="0"/>
              </a:spcAft>
              <a:defRPr sz="1400">
                <a:solidFill>
                  <a:schemeClr val="tx1"/>
                </a:solidFill>
                <a:latin typeface="Arial" panose="020B0604020202020204" pitchFamily="34" charset="0"/>
              </a:defRPr>
            </a:lvl7pPr>
            <a:lvl8pPr marL="3494151" indent="-232943" eaLnBrk="0" fontAlgn="base" hangingPunct="0">
              <a:spcBef>
                <a:spcPct val="0"/>
              </a:spcBef>
              <a:spcAft>
                <a:spcPct val="0"/>
              </a:spcAft>
              <a:defRPr sz="1400">
                <a:solidFill>
                  <a:schemeClr val="tx1"/>
                </a:solidFill>
                <a:latin typeface="Arial" panose="020B0604020202020204" pitchFamily="34" charset="0"/>
              </a:defRPr>
            </a:lvl8pPr>
            <a:lvl9pPr marL="3960038" indent="-232943" eaLnBrk="0" fontAlgn="base" hangingPunct="0">
              <a:spcBef>
                <a:spcPct val="0"/>
              </a:spcBef>
              <a:spcAft>
                <a:spcPct val="0"/>
              </a:spcAft>
              <a:defRPr sz="1400">
                <a:solidFill>
                  <a:schemeClr val="tx1"/>
                </a:solidFill>
                <a:latin typeface="Arial" panose="020B0604020202020204" pitchFamily="34" charset="0"/>
              </a:defRPr>
            </a:lvl9pPr>
          </a:lstStyle>
          <a:p>
            <a:fld id="{3E63311E-ACE7-40C4-BA12-FC0DEF941C90}" type="slidenum">
              <a:rPr lang="en-US" altLang="en-US" sz="1200">
                <a:solidFill>
                  <a:srgbClr val="000000"/>
                </a:solidFill>
              </a:rPr>
              <a:pPr/>
              <a:t>6</a:t>
            </a:fld>
            <a:endParaRPr lang="en-US" altLang="en-US" sz="1200">
              <a:solidFill>
                <a:srgbClr val="000000"/>
              </a:solidFill>
            </a:endParaRPr>
          </a:p>
        </p:txBody>
      </p:sp>
    </p:spTree>
    <p:extLst>
      <p:ext uri="{BB962C8B-B14F-4D97-AF65-F5344CB8AC3E}">
        <p14:creationId xmlns:p14="http://schemas.microsoft.com/office/powerpoint/2010/main" val="3257153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4.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Line 25"/>
          <p:cNvSpPr>
            <a:spLocks noChangeShapeType="1"/>
          </p:cNvSpPr>
          <p:nvPr/>
        </p:nvSpPr>
        <p:spPr bwMode="auto">
          <a:xfrm>
            <a:off x="381000" y="6388100"/>
            <a:ext cx="8382000" cy="0"/>
          </a:xfrm>
          <a:prstGeom prst="line">
            <a:avLst/>
          </a:prstGeom>
          <a:noFill/>
          <a:ln w="57150">
            <a:solidFill>
              <a:srgbClr val="1A1596"/>
            </a:solidFill>
            <a:round/>
            <a:headEnd/>
            <a:tailEnd/>
          </a:ln>
        </p:spPr>
        <p:txBody>
          <a:bodyPr wrap="none" anchor="ctr"/>
          <a:lstStyle/>
          <a:p>
            <a:endParaRPr lang="en-US"/>
          </a:p>
        </p:txBody>
      </p:sp>
      <p:sp>
        <p:nvSpPr>
          <p:cNvPr id="20" name="Text Placeholder 19"/>
          <p:cNvSpPr>
            <a:spLocks noGrp="1"/>
          </p:cNvSpPr>
          <p:nvPr>
            <p:ph type="body" sz="quarter" idx="11" hasCustomPrompt="1"/>
          </p:nvPr>
        </p:nvSpPr>
        <p:spPr>
          <a:xfrm>
            <a:off x="4678363" y="1836738"/>
            <a:ext cx="4218502" cy="2125662"/>
          </a:xfrm>
        </p:spPr>
        <p:txBody>
          <a:bodyPr/>
          <a:lstStyle>
            <a:lvl1pPr marL="0" indent="0" algn="ctr">
              <a:buNone/>
              <a:defRPr sz="4400"/>
            </a:lvl1pPr>
          </a:lstStyle>
          <a:p>
            <a:pPr lvl="0"/>
            <a:r>
              <a:rPr lang="en-US" dirty="0"/>
              <a:t>Click to add title</a:t>
            </a:r>
          </a:p>
        </p:txBody>
      </p:sp>
      <p:sp>
        <p:nvSpPr>
          <p:cNvPr id="14" name="Line 23"/>
          <p:cNvSpPr>
            <a:spLocks noChangeShapeType="1"/>
          </p:cNvSpPr>
          <p:nvPr/>
        </p:nvSpPr>
        <p:spPr bwMode="auto">
          <a:xfrm>
            <a:off x="381000" y="1079500"/>
            <a:ext cx="8382000" cy="0"/>
          </a:xfrm>
          <a:prstGeom prst="line">
            <a:avLst/>
          </a:prstGeom>
          <a:noFill/>
          <a:ln w="57150">
            <a:solidFill>
              <a:srgbClr val="1A1596"/>
            </a:solidFill>
            <a:round/>
            <a:headEnd/>
            <a:tailEnd/>
          </a:ln>
          <a:effectLst/>
        </p:spPr>
        <p:txBody>
          <a:bodyPr wrap="none" anchor="ctr"/>
          <a:lstStyle/>
          <a:p>
            <a:pPr>
              <a:defRPr/>
            </a:pPr>
            <a:endParaRPr lang="en-US"/>
          </a:p>
        </p:txBody>
      </p:sp>
      <p:sp>
        <p:nvSpPr>
          <p:cNvPr id="10" name="Rectangle 9"/>
          <p:cNvSpPr/>
          <p:nvPr/>
        </p:nvSpPr>
        <p:spPr>
          <a:xfrm>
            <a:off x="0" y="190876"/>
            <a:ext cx="9144000" cy="600164"/>
          </a:xfrm>
          <a:prstGeom prst="rect">
            <a:avLst/>
          </a:prstGeom>
          <a:effectLst>
            <a:outerShdw dist="35560" dir="2700000" algn="ctr" rotWithShape="0">
              <a:srgbClr val="C0C0C0">
                <a:alpha val="50000"/>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300" b="1" kern="1200" noProof="0" dirty="0">
                <a:solidFill>
                  <a:schemeClr val="tx1"/>
                </a:solidFill>
                <a:latin typeface="Tahoma" charset="0"/>
                <a:ea typeface="+mn-ea"/>
                <a:cs typeface="+mn-cs"/>
              </a:rPr>
              <a:t>Air Force Civil Engineer Center</a:t>
            </a:r>
          </a:p>
        </p:txBody>
      </p:sp>
      <p:sp>
        <p:nvSpPr>
          <p:cNvPr id="8" name="Text Box 25"/>
          <p:cNvSpPr txBox="1">
            <a:spLocks noChangeArrowheads="1"/>
          </p:cNvSpPr>
          <p:nvPr/>
        </p:nvSpPr>
        <p:spPr bwMode="auto">
          <a:xfrm>
            <a:off x="381000" y="6477490"/>
            <a:ext cx="8382000" cy="336550"/>
          </a:xfrm>
          <a:prstGeom prst="rect">
            <a:avLst/>
          </a:prstGeom>
          <a:noFill/>
          <a:ln w="9525" algn="ctr">
            <a:noFill/>
            <a:miter lim="800000"/>
            <a:headEnd/>
            <a:tailEnd/>
          </a:ln>
          <a:effectLst/>
        </p:spPr>
        <p:txBody>
          <a:bodyPr wrap="square">
            <a:spAutoFit/>
          </a:bodyPr>
          <a:lstStyle/>
          <a:p>
            <a:pPr algn="ctr">
              <a:buNone/>
              <a:defRPr/>
            </a:pPr>
            <a:r>
              <a:rPr lang="en-US" sz="1600" b="1" i="1" dirty="0">
                <a:effectLst>
                  <a:outerShdw blurRad="38100" dist="38100" dir="2700000" algn="tl">
                    <a:srgbClr val="C0C0C0"/>
                  </a:outerShdw>
                </a:effectLst>
                <a:latin typeface="Tahoma" charset="0"/>
              </a:rPr>
              <a:t>Battle Ready…Built Right</a:t>
            </a:r>
            <a:r>
              <a:rPr lang="en-US" sz="1600" b="1" i="1" baseline="0" dirty="0">
                <a:effectLst>
                  <a:outerShdw blurRad="38100" dist="38100" dir="2700000" algn="tl">
                    <a:srgbClr val="C0C0C0"/>
                  </a:outerShdw>
                </a:effectLst>
                <a:latin typeface="Tahoma" charset="0"/>
              </a:rPr>
              <a:t>!</a:t>
            </a:r>
            <a:endParaRPr lang="en-US" sz="1600" b="1" i="1" dirty="0">
              <a:effectLst>
                <a:outerShdw blurRad="38100" dist="38100" dir="2700000" algn="tl">
                  <a:srgbClr val="C0C0C0"/>
                </a:outerShdw>
              </a:effectLst>
              <a:latin typeface="Tahoma"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765" y="2333686"/>
            <a:ext cx="2660946" cy="2663190"/>
          </a:xfrm>
          <a:prstGeom prst="rect">
            <a:avLst/>
          </a:prstGeom>
        </p:spPr>
      </p:pic>
      <p:sp>
        <p:nvSpPr>
          <p:cNvPr id="2" name="Rectangle 1"/>
          <p:cNvSpPr/>
          <p:nvPr/>
        </p:nvSpPr>
        <p:spPr>
          <a:xfrm>
            <a:off x="2592938" y="901027"/>
            <a:ext cx="3958135" cy="338554"/>
          </a:xfrm>
          <a:prstGeom prst="rect">
            <a:avLst/>
          </a:prstGeom>
          <a:solidFill>
            <a:schemeClr val="bg1"/>
          </a:solidFill>
        </p:spPr>
        <p:txBody>
          <a:bodyPr wrap="non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charset="0"/>
                <a:ea typeface="+mn-ea"/>
                <a:cs typeface="+mn-cs"/>
              </a:rPr>
              <a:t>Warfighters Supporting Warfighters!</a:t>
            </a:r>
          </a:p>
        </p:txBody>
      </p:sp>
      <p:sp>
        <p:nvSpPr>
          <p:cNvPr id="13" name="Text Placeholder 4"/>
          <p:cNvSpPr>
            <a:spLocks noGrp="1"/>
          </p:cNvSpPr>
          <p:nvPr>
            <p:ph type="body" sz="quarter" idx="12" hasCustomPrompt="1"/>
          </p:nvPr>
        </p:nvSpPr>
        <p:spPr>
          <a:xfrm>
            <a:off x="4751387" y="4618038"/>
            <a:ext cx="4314353" cy="1144587"/>
          </a:xfrm>
        </p:spPr>
        <p:txBody>
          <a:bodyPr/>
          <a:lstStyle>
            <a:lvl1pPr marL="0" indent="0" algn="ctr">
              <a:buNone/>
              <a:defRPr b="0"/>
            </a:lvl1pPr>
          </a:lstStyle>
          <a:p>
            <a:pPr>
              <a:lnSpc>
                <a:spcPct val="80000"/>
              </a:lnSpc>
            </a:pPr>
            <a:r>
              <a:rPr lang="en-US" dirty="0"/>
              <a:t>Ms. Jane Doe</a:t>
            </a:r>
          </a:p>
          <a:p>
            <a:pPr>
              <a:lnSpc>
                <a:spcPct val="80000"/>
              </a:lnSpc>
            </a:pPr>
            <a:r>
              <a:rPr lang="en-US" dirty="0"/>
              <a:t>AFCEC/XX</a:t>
            </a:r>
          </a:p>
          <a:p>
            <a:pPr>
              <a:lnSpc>
                <a:spcPct val="80000"/>
              </a:lnSpc>
            </a:pPr>
            <a:r>
              <a:rPr lang="en-US" dirty="0"/>
              <a:t>DD MMM </a:t>
            </a:r>
            <a:r>
              <a:rPr lang="en-US" dirty="0" err="1"/>
              <a:t>YY</a:t>
            </a:r>
            <a:endParaRPr lang="en-US" sz="2000" dirty="0"/>
          </a:p>
        </p:txBody>
      </p:sp>
    </p:spTree>
    <p:extLst>
      <p:ext uri="{BB962C8B-B14F-4D97-AF65-F5344CB8AC3E}">
        <p14:creationId xmlns:p14="http://schemas.microsoft.com/office/powerpoint/2010/main" val="137302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41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riefing END">
    <p:spTree>
      <p:nvGrpSpPr>
        <p:cNvPr id="1" name=""/>
        <p:cNvGrpSpPr/>
        <p:nvPr/>
      </p:nvGrpSpPr>
      <p:grpSpPr>
        <a:xfrm>
          <a:off x="0" y="0"/>
          <a:ext cx="0" cy="0"/>
          <a:chOff x="0" y="0"/>
          <a:chExt cx="0" cy="0"/>
        </a:xfrm>
      </p:grpSpPr>
      <p:pic>
        <p:nvPicPr>
          <p:cNvPr id="3" name="Picture 2" descr="C:\Users\1061378037A\Desktop\Shield_AFIMSC_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6363" y="1480931"/>
            <a:ext cx="4111335" cy="4059591"/>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370" y="1485618"/>
            <a:ext cx="4229808" cy="4195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799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2">
    <p:spTree>
      <p:nvGrpSpPr>
        <p:cNvPr id="1" name=""/>
        <p:cNvGrpSpPr/>
        <p:nvPr/>
      </p:nvGrpSpPr>
      <p:grpSpPr>
        <a:xfrm>
          <a:off x="0" y="0"/>
          <a:ext cx="0" cy="0"/>
          <a:chOff x="0" y="0"/>
          <a:chExt cx="0" cy="0"/>
        </a:xfrm>
      </p:grpSpPr>
      <p:sp>
        <p:nvSpPr>
          <p:cNvPr id="2" name="Title 1"/>
          <p:cNvSpPr>
            <a:spLocks noGrp="1"/>
          </p:cNvSpPr>
          <p:nvPr>
            <p:ph type="title"/>
          </p:nvPr>
        </p:nvSpPr>
        <p:spPr>
          <a:xfrm>
            <a:off x="938676" y="76200"/>
            <a:ext cx="7272817" cy="914400"/>
          </a:xfrm>
        </p:spPr>
        <p:txBody>
          <a:bodyPr/>
          <a:lstStyle/>
          <a:p>
            <a:r>
              <a:rPr lang="en-US" dirty="0" smtClean="0"/>
              <a:t>Click to edit Master title style</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B7ED3306-29F1-4E6E-BA13-8ACD1C56B5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23455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61189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31967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04939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88554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325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Line 25"/>
          <p:cNvSpPr>
            <a:spLocks noChangeShapeType="1"/>
          </p:cNvSpPr>
          <p:nvPr/>
        </p:nvSpPr>
        <p:spPr bwMode="auto">
          <a:xfrm>
            <a:off x="381000" y="6388100"/>
            <a:ext cx="8382000" cy="0"/>
          </a:xfrm>
          <a:prstGeom prst="line">
            <a:avLst/>
          </a:prstGeom>
          <a:noFill/>
          <a:ln w="57150">
            <a:solidFill>
              <a:srgbClr val="1A1596"/>
            </a:solidFill>
            <a:round/>
            <a:headEnd/>
            <a:tailEnd/>
          </a:ln>
        </p:spPr>
        <p:txBody>
          <a:bodyPr wrap="none" anchor="ctr"/>
          <a:lstStyle/>
          <a:p>
            <a:pPr fontAlgn="base">
              <a:spcBef>
                <a:spcPct val="20000"/>
              </a:spcBef>
              <a:spcAft>
                <a:spcPct val="0"/>
              </a:spcAft>
              <a:buFontTx/>
              <a:buChar char="•"/>
            </a:pPr>
            <a:endParaRPr lang="en-US" sz="2400">
              <a:solidFill>
                <a:srgbClr val="000000"/>
              </a:solidFill>
            </a:endParaRPr>
          </a:p>
        </p:txBody>
      </p:sp>
      <p:sp>
        <p:nvSpPr>
          <p:cNvPr id="20" name="Text Placeholder 19"/>
          <p:cNvSpPr>
            <a:spLocks noGrp="1"/>
          </p:cNvSpPr>
          <p:nvPr>
            <p:ph type="body" sz="quarter" idx="11" hasCustomPrompt="1"/>
          </p:nvPr>
        </p:nvSpPr>
        <p:spPr>
          <a:xfrm>
            <a:off x="4678363" y="1836738"/>
            <a:ext cx="4218502" cy="2125662"/>
          </a:xfrm>
        </p:spPr>
        <p:txBody>
          <a:bodyPr/>
          <a:lstStyle>
            <a:lvl1pPr marL="0" indent="0" algn="ctr">
              <a:buNone/>
              <a:defRPr sz="4400"/>
            </a:lvl1pPr>
          </a:lstStyle>
          <a:p>
            <a:pPr lvl="0"/>
            <a:r>
              <a:rPr lang="en-US" dirty="0"/>
              <a:t>Click to add title</a:t>
            </a:r>
          </a:p>
        </p:txBody>
      </p:sp>
      <p:sp>
        <p:nvSpPr>
          <p:cNvPr id="14" name="Line 23"/>
          <p:cNvSpPr>
            <a:spLocks noChangeShapeType="1"/>
          </p:cNvSpPr>
          <p:nvPr/>
        </p:nvSpPr>
        <p:spPr bwMode="auto">
          <a:xfrm>
            <a:off x="381000" y="1079500"/>
            <a:ext cx="8382000" cy="0"/>
          </a:xfrm>
          <a:prstGeom prst="line">
            <a:avLst/>
          </a:prstGeom>
          <a:noFill/>
          <a:ln w="57150">
            <a:solidFill>
              <a:srgbClr val="1A1596"/>
            </a:solidFill>
            <a:round/>
            <a:headEnd/>
            <a:tailEnd/>
          </a:ln>
          <a:effectLst/>
        </p:spPr>
        <p:txBody>
          <a:bodyPr wrap="none" anchor="ctr"/>
          <a:lstStyle/>
          <a:p>
            <a:pPr fontAlgn="base">
              <a:spcBef>
                <a:spcPct val="20000"/>
              </a:spcBef>
              <a:spcAft>
                <a:spcPct val="0"/>
              </a:spcAft>
              <a:buFontTx/>
              <a:buChar char="•"/>
              <a:defRPr/>
            </a:pPr>
            <a:endParaRPr lang="en-US" sz="2400">
              <a:solidFill>
                <a:srgbClr val="000000"/>
              </a:solidFill>
            </a:endParaRPr>
          </a:p>
        </p:txBody>
      </p:sp>
      <p:pic>
        <p:nvPicPr>
          <p:cNvPr id="9" name="Picture 2" descr="C:\Users\1061378037A\Desktop\Shield_AFIMSC_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852" y="1600200"/>
            <a:ext cx="4111335" cy="405959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0" y="190876"/>
            <a:ext cx="9144000" cy="600164"/>
          </a:xfrm>
          <a:prstGeom prst="rect">
            <a:avLst/>
          </a:prstGeom>
          <a:effectLst>
            <a:outerShdw dist="35560" dir="2700000" algn="ctr" rotWithShape="0">
              <a:srgbClr val="C0C0C0">
                <a:alpha val="50000"/>
              </a:srgbClr>
            </a:outerShdw>
          </a:effectLst>
        </p:spPr>
        <p:txBody>
          <a:bodyPr wrap="square">
            <a:spAutoFit/>
          </a:bodyPr>
          <a:lstStyle/>
          <a:p>
            <a:pPr algn="ctr" fontAlgn="base">
              <a:spcBef>
                <a:spcPct val="0"/>
              </a:spcBef>
              <a:spcAft>
                <a:spcPct val="0"/>
              </a:spcAft>
              <a:defRPr/>
            </a:pPr>
            <a:r>
              <a:rPr lang="en-US" sz="3300" b="1" dirty="0">
                <a:solidFill>
                  <a:srgbClr val="000000"/>
                </a:solidFill>
                <a:latin typeface="Tahoma" charset="0"/>
              </a:rPr>
              <a:t>Air Force Civil Engineer Center</a:t>
            </a:r>
          </a:p>
        </p:txBody>
      </p:sp>
      <p:sp>
        <p:nvSpPr>
          <p:cNvPr id="8" name="Text Box 25"/>
          <p:cNvSpPr txBox="1">
            <a:spLocks noChangeArrowheads="1"/>
          </p:cNvSpPr>
          <p:nvPr/>
        </p:nvSpPr>
        <p:spPr bwMode="auto">
          <a:xfrm>
            <a:off x="381000" y="6477490"/>
            <a:ext cx="8382000" cy="336550"/>
          </a:xfrm>
          <a:prstGeom prst="rect">
            <a:avLst/>
          </a:prstGeom>
          <a:noFill/>
          <a:ln w="9525" algn="ctr">
            <a:noFill/>
            <a:miter lim="800000"/>
            <a:headEnd/>
            <a:tailEnd/>
          </a:ln>
          <a:effectLst/>
        </p:spPr>
        <p:txBody>
          <a:bodyPr wrap="square">
            <a:spAutoFit/>
          </a:bodyPr>
          <a:lstStyle/>
          <a:p>
            <a:pPr algn="ctr" fontAlgn="base">
              <a:spcBef>
                <a:spcPct val="20000"/>
              </a:spcBef>
              <a:spcAft>
                <a:spcPct val="0"/>
              </a:spcAft>
              <a:defRPr/>
            </a:pPr>
            <a:r>
              <a:rPr lang="en-US" sz="1600" b="1" i="1" dirty="0">
                <a:solidFill>
                  <a:srgbClr val="000000"/>
                </a:solidFill>
                <a:effectLst>
                  <a:outerShdw blurRad="38100" dist="38100" dir="2700000" algn="tl">
                    <a:srgbClr val="C0C0C0"/>
                  </a:outerShdw>
                </a:effectLst>
                <a:latin typeface="Tahoma" charset="0"/>
              </a:rPr>
              <a:t>Battle Ready…Built Right!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52" y="1600200"/>
            <a:ext cx="4111335" cy="4114800"/>
          </a:xfrm>
          <a:prstGeom prst="rect">
            <a:avLst/>
          </a:prstGeom>
        </p:spPr>
      </p:pic>
      <p:sp>
        <p:nvSpPr>
          <p:cNvPr id="2" name="Rectangle 1"/>
          <p:cNvSpPr/>
          <p:nvPr/>
        </p:nvSpPr>
        <p:spPr>
          <a:xfrm>
            <a:off x="2592938" y="901027"/>
            <a:ext cx="3958135" cy="338554"/>
          </a:xfrm>
          <a:prstGeom prst="rect">
            <a:avLst/>
          </a:prstGeom>
          <a:solidFill>
            <a:schemeClr val="bg1"/>
          </a:solidFill>
        </p:spPr>
        <p:txBody>
          <a:bodyPr wrap="none">
            <a:spAutoFit/>
          </a:bodyPr>
          <a:lstStyle/>
          <a:p>
            <a:pPr algn="ctr" fontAlgn="base">
              <a:spcBef>
                <a:spcPct val="20000"/>
              </a:spcBef>
              <a:spcAft>
                <a:spcPct val="0"/>
              </a:spcAft>
              <a:defRPr/>
            </a:pPr>
            <a:r>
              <a:rPr lang="en-US" sz="1600" b="1" i="1" dirty="0">
                <a:solidFill>
                  <a:srgbClr val="000000"/>
                </a:solidFill>
                <a:effectLst>
                  <a:outerShdw blurRad="38100" dist="38100" dir="2700000" algn="tl">
                    <a:srgbClr val="C0C0C0"/>
                  </a:outerShdw>
                </a:effectLst>
                <a:latin typeface="Tahoma" charset="0"/>
              </a:rPr>
              <a:t>Warfighters Supporting Warfighters!</a:t>
            </a:r>
          </a:p>
        </p:txBody>
      </p:sp>
      <p:sp>
        <p:nvSpPr>
          <p:cNvPr id="13" name="Text Placeholder 4"/>
          <p:cNvSpPr>
            <a:spLocks noGrp="1"/>
          </p:cNvSpPr>
          <p:nvPr>
            <p:ph type="body" sz="quarter" idx="12" hasCustomPrompt="1"/>
          </p:nvPr>
        </p:nvSpPr>
        <p:spPr>
          <a:xfrm>
            <a:off x="4751387" y="4618038"/>
            <a:ext cx="4314353" cy="1144587"/>
          </a:xfrm>
        </p:spPr>
        <p:txBody>
          <a:bodyPr/>
          <a:lstStyle>
            <a:lvl1pPr marL="0" indent="0" algn="ctr">
              <a:buNone/>
              <a:defRPr b="0"/>
            </a:lvl1pPr>
          </a:lstStyle>
          <a:p>
            <a:pPr>
              <a:lnSpc>
                <a:spcPct val="80000"/>
              </a:lnSpc>
            </a:pPr>
            <a:r>
              <a:rPr lang="en-US" dirty="0"/>
              <a:t>Ms. Jane Doe</a:t>
            </a:r>
          </a:p>
          <a:p>
            <a:pPr>
              <a:lnSpc>
                <a:spcPct val="80000"/>
              </a:lnSpc>
            </a:pPr>
            <a:r>
              <a:rPr lang="en-US" dirty="0"/>
              <a:t>AFCEC/XX</a:t>
            </a:r>
          </a:p>
          <a:p>
            <a:pPr>
              <a:lnSpc>
                <a:spcPct val="80000"/>
              </a:lnSpc>
            </a:pPr>
            <a:r>
              <a:rPr lang="en-US" dirty="0"/>
              <a:t>DD MMM </a:t>
            </a:r>
            <a:r>
              <a:rPr lang="en-US" dirty="0" err="1"/>
              <a:t>YY</a:t>
            </a:r>
            <a:endParaRPr lang="en-US" sz="2000" dirty="0"/>
          </a:p>
        </p:txBody>
      </p:sp>
    </p:spTree>
    <p:extLst>
      <p:ext uri="{BB962C8B-B14F-4D97-AF65-F5344CB8AC3E}">
        <p14:creationId xmlns:p14="http://schemas.microsoft.com/office/powerpoint/2010/main" val="2772297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676" y="76200"/>
            <a:ext cx="7721137" cy="9144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B7ED3306-29F1-4E6E-BA13-8ACD1C56B5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48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676" y="76200"/>
            <a:ext cx="7721137" cy="9144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B7ED3306-29F1-4E6E-BA13-8ACD1C56B579}" type="slidenum">
              <a:rPr lang="en-US"/>
              <a:pPr>
                <a:defRPr/>
              </a:pPr>
              <a:t>‹#›</a:t>
            </a:fld>
            <a:endParaRPr lang="en-US"/>
          </a:p>
        </p:txBody>
      </p:sp>
    </p:spTree>
    <p:extLst>
      <p:ext uri="{BB962C8B-B14F-4D97-AF65-F5344CB8AC3E}">
        <p14:creationId xmlns:p14="http://schemas.microsoft.com/office/powerpoint/2010/main" val="3439403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edit Master title style</a:t>
            </a:r>
          </a:p>
        </p:txBody>
      </p:sp>
      <p:sp>
        <p:nvSpPr>
          <p:cNvPr id="3" name="Content Placeholder 2"/>
          <p:cNvSpPr>
            <a:spLocks noGrp="1"/>
          </p:cNvSpPr>
          <p:nvPr>
            <p:ph sz="half" idx="1"/>
          </p:nvPr>
        </p:nvSpPr>
        <p:spPr>
          <a:xfrm>
            <a:off x="381000" y="1216025"/>
            <a:ext cx="4191000" cy="358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16025"/>
            <a:ext cx="4191000" cy="358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A05E0642-A502-4F40-AD02-28CCF458C3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4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7129" y="71526"/>
            <a:ext cx="7246834" cy="93887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ED6A43E1-87F7-4E17-A24B-E57C8E83E3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5972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DC00F39A-F38B-4BD2-9138-636B5AB92B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9288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34188"/>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134188"/>
            <a:ext cx="5111750" cy="5639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296239"/>
            <a:ext cx="3008313" cy="4477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4978110-0A3F-4DFD-B067-7E2BC16D86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6904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800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1881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89112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32BED74-B987-4135-B94D-0D90DF6EFF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2627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1203664"/>
            <a:ext cx="8534400" cy="472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sldNum" sz="quarter" idx="10"/>
          </p:nvPr>
        </p:nvSpPr>
        <p:spPr>
          <a:ln/>
        </p:spPr>
        <p:txBody>
          <a:bodyPr/>
          <a:lstStyle>
            <a:lvl1pPr>
              <a:defRPr/>
            </a:lvl1pPr>
          </a:lstStyle>
          <a:p>
            <a:pPr>
              <a:defRPr/>
            </a:pPr>
            <a:fld id="{2DF79CF8-8BB6-4C25-8C48-773039E4EB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6263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439"/>
            <a:ext cx="82296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95190608"/>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892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riefing END">
    <p:spTree>
      <p:nvGrpSpPr>
        <p:cNvPr id="1" name=""/>
        <p:cNvGrpSpPr/>
        <p:nvPr/>
      </p:nvGrpSpPr>
      <p:grpSpPr>
        <a:xfrm>
          <a:off x="0" y="0"/>
          <a:ext cx="0" cy="0"/>
          <a:chOff x="0" y="0"/>
          <a:chExt cx="0" cy="0"/>
        </a:xfrm>
      </p:grpSpPr>
      <p:pic>
        <p:nvPicPr>
          <p:cNvPr id="3" name="Picture 2" descr="C:\Users\1061378037A\Desktop\Shield_AFIMSC_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6363" y="1480931"/>
            <a:ext cx="4111335" cy="4059591"/>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370" y="1485618"/>
            <a:ext cx="4229808" cy="4195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377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Rectangle 7"/>
          <p:cNvSpPr>
            <a:spLocks noGrp="1" noChangeArrowheads="1"/>
          </p:cNvSpPr>
          <p:nvPr>
            <p:ph type="sldNum" sz="quarter" idx="11"/>
          </p:nvPr>
        </p:nvSpPr>
        <p:spPr/>
        <p:txBody>
          <a:bodyPr/>
          <a:lstStyle>
            <a:lvl1pPr>
              <a:defRPr/>
            </a:lvl1pPr>
          </a:lstStyle>
          <a:p>
            <a:pPr>
              <a:defRPr/>
            </a:pPr>
            <a:fld id="{E1DF647B-FD06-4D13-85C1-270A5C38EA0C}" type="slidenum">
              <a:rPr lang="en-US">
                <a:solidFill>
                  <a:srgbClr val="FFFFFF">
                    <a:lumMod val="50000"/>
                  </a:srgbClr>
                </a:solidFill>
              </a:rPr>
              <a:pPr>
                <a:defRPr/>
              </a:pPr>
              <a:t>‹#›</a:t>
            </a:fld>
            <a:endParaRPr lang="en-US" dirty="0">
              <a:solidFill>
                <a:srgbClr val="808080"/>
              </a:solidFill>
            </a:endParaRPr>
          </a:p>
        </p:txBody>
      </p:sp>
      <p:sp>
        <p:nvSpPr>
          <p:cNvPr id="12" name="Title 1"/>
          <p:cNvSpPr txBox="1">
            <a:spLocks/>
          </p:cNvSpPr>
          <p:nvPr/>
        </p:nvSpPr>
        <p:spPr bwMode="auto">
          <a:xfrm>
            <a:off x="328612" y="2546684"/>
            <a:ext cx="8486775" cy="35124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endParaRPr lang="en-US" sz="1800" dirty="0"/>
          </a:p>
          <a:p>
            <a:r>
              <a:rPr lang="en-US" sz="1800" dirty="0"/>
              <a:t> </a:t>
            </a:r>
            <a:br>
              <a:rPr lang="en-US" sz="1800" dirty="0"/>
            </a:br>
            <a:r>
              <a:rPr lang="en-US" sz="1800" dirty="0"/>
              <a:t/>
            </a:r>
            <a:br>
              <a:rPr lang="en-US" sz="1800" dirty="0"/>
            </a:br>
            <a:r>
              <a:rPr lang="en-US" sz="1800" dirty="0"/>
              <a:t/>
            </a:r>
            <a:br>
              <a:rPr lang="en-US" sz="1800" dirty="0"/>
            </a:br>
            <a:r>
              <a:rPr lang="en-US" sz="1800" dirty="0"/>
              <a:t/>
            </a:r>
            <a:br>
              <a:rPr lang="en-US" sz="1800" dirty="0"/>
            </a:br>
            <a:endParaRPr lang="en-US" sz="1800" dirty="0"/>
          </a:p>
          <a:p>
            <a:endParaRPr lang="en-US" sz="1800" dirty="0"/>
          </a:p>
          <a:p>
            <a:endParaRPr lang="en-US" sz="1800" dirty="0"/>
          </a:p>
          <a:p>
            <a:endParaRPr lang="en-US" sz="1800" dirty="0"/>
          </a:p>
          <a:p>
            <a:endParaRPr lang="en-US" sz="1800" dirty="0"/>
          </a:p>
        </p:txBody>
      </p:sp>
      <p:sp>
        <p:nvSpPr>
          <p:cNvPr id="11" name="Rectangle 10"/>
          <p:cNvSpPr/>
          <p:nvPr/>
        </p:nvSpPr>
        <p:spPr>
          <a:xfrm>
            <a:off x="5847" y="6402391"/>
            <a:ext cx="9144000" cy="307777"/>
          </a:xfrm>
          <a:prstGeom prst="rect">
            <a:avLst/>
          </a:prstGeom>
        </p:spPr>
        <p:txBody>
          <a:bodyPr wrap="square">
            <a:spAutoFit/>
          </a:bodyPr>
          <a:lstStyle/>
          <a:p>
            <a:pPr algn="ctr">
              <a:buFont typeface="Wingdings" pitchFamily="2" charset="2"/>
              <a:buNone/>
              <a:defRPr/>
            </a:pPr>
            <a:r>
              <a:rPr lang="en-US" sz="1400" b="1" dirty="0">
                <a:solidFill>
                  <a:srgbClr val="000000"/>
                </a:solidFill>
              </a:rPr>
              <a:t>Delivering  an advanced, multi-mission tanker on-time, on-cost … ready for war on day one!</a:t>
            </a:r>
          </a:p>
        </p:txBody>
      </p:sp>
      <p:sp>
        <p:nvSpPr>
          <p:cNvPr id="16" name="Rectangle 205"/>
          <p:cNvSpPr>
            <a:spLocks noChangeArrowheads="1"/>
          </p:cNvSpPr>
          <p:nvPr/>
        </p:nvSpPr>
        <p:spPr bwMode="auto">
          <a:xfrm flipV="1">
            <a:off x="0" y="990595"/>
            <a:ext cx="9144000" cy="45719"/>
          </a:xfrm>
          <a:prstGeom prst="rect">
            <a:avLst/>
          </a:prstGeom>
          <a:solidFill>
            <a:srgbClr val="0033CC"/>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7" name="TextBox 16"/>
          <p:cNvSpPr txBox="1"/>
          <p:nvPr/>
        </p:nvSpPr>
        <p:spPr>
          <a:xfrm>
            <a:off x="2627084" y="868367"/>
            <a:ext cx="3888013" cy="215444"/>
          </a:xfrm>
          <a:prstGeom prst="rect">
            <a:avLst/>
          </a:prstGeom>
          <a:solidFill>
            <a:srgbClr val="FFFFFF"/>
          </a:solidFill>
        </p:spPr>
        <p:txBody>
          <a:bodyPr wrap="square" tIns="0" bIns="0" rtlCol="0">
            <a:spAutoFit/>
          </a:bodyPr>
          <a:lstStyle/>
          <a:p>
            <a:pPr algn="ctr">
              <a:defRPr/>
            </a:pPr>
            <a:r>
              <a:rPr lang="en-US" sz="1400" b="1" i="1" kern="0" dirty="0">
                <a:solidFill>
                  <a:srgbClr val="0033CC"/>
                </a:solidFill>
              </a:rPr>
              <a:t>AFLCMC… Providing the Warfighter’s Edge</a:t>
            </a:r>
          </a:p>
        </p:txBody>
      </p:sp>
      <p:sp>
        <p:nvSpPr>
          <p:cNvPr id="19" name="Rectangle 205"/>
          <p:cNvSpPr>
            <a:spLocks noChangeArrowheads="1"/>
          </p:cNvSpPr>
          <p:nvPr/>
        </p:nvSpPr>
        <p:spPr bwMode="auto">
          <a:xfrm flipV="1">
            <a:off x="39184" y="6402391"/>
            <a:ext cx="9144000" cy="48013"/>
          </a:xfrm>
          <a:prstGeom prst="rect">
            <a:avLst/>
          </a:prstGeom>
          <a:solidFill>
            <a:srgbClr val="0033CC"/>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4" name="TextBox 13"/>
          <p:cNvSpPr txBox="1"/>
          <p:nvPr/>
        </p:nvSpPr>
        <p:spPr>
          <a:xfrm>
            <a:off x="3568015" y="46567"/>
            <a:ext cx="1768433" cy="230832"/>
          </a:xfrm>
          <a:prstGeom prst="rect">
            <a:avLst/>
          </a:prstGeom>
          <a:noFill/>
        </p:spPr>
        <p:txBody>
          <a:bodyPr wrap="none" rtlCol="0">
            <a:spAutoFit/>
          </a:bodyPr>
          <a:lstStyle/>
          <a:p>
            <a:r>
              <a:rPr lang="en-US" sz="900" b="1" dirty="0">
                <a:solidFill>
                  <a:srgbClr val="000000"/>
                </a:solidFill>
              </a:rPr>
              <a:t>For Official Use Only (FOUO)</a:t>
            </a:r>
            <a:endParaRPr lang="en-US" sz="1200" b="1" dirty="0">
              <a:solidFill>
                <a:srgbClr val="000000"/>
              </a:solidFill>
            </a:endParaRPr>
          </a:p>
        </p:txBody>
      </p:sp>
      <p:sp>
        <p:nvSpPr>
          <p:cNvPr id="20" name="Rectangle 19"/>
          <p:cNvSpPr/>
          <p:nvPr/>
        </p:nvSpPr>
        <p:spPr>
          <a:xfrm>
            <a:off x="152400" y="6600426"/>
            <a:ext cx="8955024" cy="200055"/>
          </a:xfrm>
          <a:prstGeom prst="rect">
            <a:avLst/>
          </a:prstGeom>
        </p:spPr>
        <p:txBody>
          <a:bodyPr wrap="square">
            <a:spAutoFit/>
          </a:bodyPr>
          <a:lstStyle/>
          <a:p>
            <a:pPr algn="ctr">
              <a:defRPr/>
            </a:pPr>
            <a:r>
              <a:rPr lang="en-US" sz="700" dirty="0">
                <a:solidFill>
                  <a:srgbClr val="000000"/>
                </a:solidFill>
                <a:latin typeface="Times New Roman"/>
                <a:ea typeface="Calibri"/>
                <a:cs typeface="Times New Roman"/>
              </a:rPr>
              <a:t>DISTRIBUTION STATEMENT F: Further dissemination only as directed by KC-46 Division, 2590 Loop Road West, WPAFB, OH 45433-7142, (14 February 2014), or higher  DoD authority</a:t>
            </a:r>
          </a:p>
        </p:txBody>
      </p:sp>
      <p:pic>
        <p:nvPicPr>
          <p:cNvPr id="13"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720" y="1524000"/>
            <a:ext cx="937512" cy="9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cstate="print"/>
          <a:srcRect/>
          <a:stretch>
            <a:fillRect/>
          </a:stretch>
        </p:blipFill>
        <p:spPr bwMode="auto">
          <a:xfrm>
            <a:off x="2590800" y="1599415"/>
            <a:ext cx="914400" cy="915970"/>
          </a:xfrm>
          <a:prstGeom prst="rect">
            <a:avLst/>
          </a:prstGeom>
          <a:noFill/>
          <a:ln w="9525">
            <a:noFill/>
            <a:miter lim="800000"/>
            <a:headEnd/>
            <a:tailEnd/>
          </a:ln>
          <a:effectLst/>
        </p:spPr>
      </p:pic>
      <p:pic>
        <p:nvPicPr>
          <p:cNvPr id="23" name="Picture 3" descr="C:\Users\1023389068A\AppData\Local\Microsoft\Windows\Temporary Internet Files\Content.Outlook\B96YHQ14\afm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2585" y="1599425"/>
            <a:ext cx="914400" cy="915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99" descr="AQ Logo"/>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083" l="306" r="99694">
                        <a14:foregroundMark x1="38532" y1="31193" x2="51682" y2="35780"/>
                      </a14:backgroundRemoval>
                    </a14:imgEffect>
                  </a14:imgLayer>
                </a14:imgProps>
              </a:ext>
            </a:extLst>
          </a:blip>
          <a:srcRect/>
          <a:stretch>
            <a:fillRect/>
          </a:stretch>
        </p:blipFill>
        <p:spPr bwMode="auto">
          <a:xfrm>
            <a:off x="533400" y="1447800"/>
            <a:ext cx="1050943" cy="1066800"/>
          </a:xfrm>
          <a:prstGeom prst="rect">
            <a:avLst/>
          </a:prstGeom>
          <a:noFill/>
          <a:ln w="9525">
            <a:noFill/>
            <a:miter lim="800000"/>
            <a:headEnd/>
            <a:tailEnd/>
          </a:ln>
        </p:spPr>
      </p:pic>
      <p:pic>
        <p:nvPicPr>
          <p:cNvPr id="25" name="Picture 2" descr="Q:\2 IPTs\2-2 Ops IPT\Briefings\2014 Briefings Folder\20141216 SAF AQ Spotlight\USAF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2589719"/>
            <a:ext cx="4648200" cy="381108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048000" y="177225"/>
            <a:ext cx="3048000" cy="584775"/>
          </a:xfrm>
          <a:prstGeom prst="rect">
            <a:avLst/>
          </a:prstGeom>
          <a:noFill/>
        </p:spPr>
        <p:txBody>
          <a:bodyPr wrap="square" rtlCol="0">
            <a:spAutoFit/>
          </a:bodyPr>
          <a:lstStyle/>
          <a:p>
            <a:r>
              <a:rPr lang="en-US" sz="3200" b="1" dirty="0">
                <a:solidFill>
                  <a:srgbClr val="000000"/>
                </a:solidFill>
              </a:rPr>
              <a:t>KC-46 Division</a:t>
            </a:r>
          </a:p>
        </p:txBody>
      </p:sp>
    </p:spTree>
    <p:extLst>
      <p:ext uri="{BB962C8B-B14F-4D97-AF65-F5344CB8AC3E}">
        <p14:creationId xmlns:p14="http://schemas.microsoft.com/office/powerpoint/2010/main" val="271340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edit Master title style</a:t>
            </a:r>
          </a:p>
        </p:txBody>
      </p:sp>
      <p:sp>
        <p:nvSpPr>
          <p:cNvPr id="3" name="Content Placeholder 2"/>
          <p:cNvSpPr>
            <a:spLocks noGrp="1"/>
          </p:cNvSpPr>
          <p:nvPr>
            <p:ph sz="half" idx="1"/>
          </p:nvPr>
        </p:nvSpPr>
        <p:spPr>
          <a:xfrm>
            <a:off x="381000" y="1216025"/>
            <a:ext cx="4191000" cy="358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16025"/>
            <a:ext cx="4191000" cy="358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A05E0642-A502-4F40-AD02-28CCF458C337}" type="slidenum">
              <a:rPr lang="en-US"/>
              <a:pPr>
                <a:defRPr/>
              </a:pPr>
              <a:t>‹#›</a:t>
            </a:fld>
            <a:endParaRPr lang="en-US"/>
          </a:p>
        </p:txBody>
      </p:sp>
    </p:spTree>
    <p:extLst>
      <p:ext uri="{BB962C8B-B14F-4D97-AF65-F5344CB8AC3E}">
        <p14:creationId xmlns:p14="http://schemas.microsoft.com/office/powerpoint/2010/main" val="1828796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199" cy="5029200"/>
          </a:xfrm>
        </p:spPr>
        <p:txBody>
          <a:bodyPr/>
          <a:lstStyle>
            <a:lvl1pPr>
              <a:spcBef>
                <a:spcPts val="0"/>
              </a:spcBef>
              <a:defRPr>
                <a:solidFill>
                  <a:schemeClr val="tx1"/>
                </a:solidFill>
              </a:defRPr>
            </a:lvl1pPr>
            <a:lvl2pPr>
              <a:spcBef>
                <a:spcPts val="0"/>
              </a:spcBef>
              <a:defRPr b="0">
                <a:solidFill>
                  <a:schemeClr val="tx1"/>
                </a:solidFill>
              </a:defRPr>
            </a:lvl2pPr>
            <a:lvl3pPr>
              <a:spcBef>
                <a:spcPts val="0"/>
              </a:spcBef>
              <a:defRPr b="0">
                <a:solidFill>
                  <a:schemeClr val="tx1"/>
                </a:solidFill>
              </a:defRPr>
            </a:lvl3pPr>
            <a:lvl4pPr marL="1371600" indent="-228600">
              <a:spcBef>
                <a:spcPts val="0"/>
              </a:spcBef>
              <a:defRPr b="0">
                <a:solidFill>
                  <a:schemeClr val="tx1"/>
                </a:solidFill>
              </a:defRPr>
            </a:lvl4pPr>
            <a:lvl5pPr marL="1719263" indent="-228600">
              <a:spcBef>
                <a:spcPts val="0"/>
              </a:spcBef>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24625"/>
            <a:ext cx="1219200" cy="304800"/>
          </a:xfrm>
          <a:prstGeom prst="rect">
            <a:avLst/>
          </a:prstGeom>
        </p:spPr>
        <p:txBody>
          <a:bodyPr/>
          <a:lstStyle>
            <a:lvl1pPr>
              <a:defRPr/>
            </a:lvl1pPr>
          </a:lstStyle>
          <a:p>
            <a:pPr>
              <a:defRPr/>
            </a:pPr>
            <a:r>
              <a:rPr lang="en-US" dirty="0">
                <a:solidFill>
                  <a:srgbClr val="000000"/>
                </a:solidFill>
              </a:rPr>
              <a:t>As of: </a:t>
            </a:r>
          </a:p>
        </p:txBody>
      </p:sp>
      <p:sp>
        <p:nvSpPr>
          <p:cNvPr id="5" name="Slide Number Placeholder 4"/>
          <p:cNvSpPr>
            <a:spLocks noGrp="1"/>
          </p:cNvSpPr>
          <p:nvPr>
            <p:ph type="sldNum" sz="quarter" idx="11"/>
          </p:nvPr>
        </p:nvSpPr>
        <p:spPr/>
        <p:txBody>
          <a:bodyPr/>
          <a:lstStyle>
            <a:lvl1pPr>
              <a:defRPr/>
            </a:lvl1pPr>
          </a:lstStyle>
          <a:p>
            <a:pPr>
              <a:defRPr/>
            </a:pPr>
            <a:fld id="{16790015-92F3-49DD-B07E-A54A16B5CDFF}" type="slidenum">
              <a:rPr lang="en-US">
                <a:solidFill>
                  <a:srgbClr val="FFFFFF">
                    <a:lumMod val="50000"/>
                  </a:srgbClr>
                </a:solidFill>
              </a:rPr>
              <a:pPr>
                <a:defRPr/>
              </a:pPr>
              <a:t>‹#›</a:t>
            </a:fld>
            <a:endParaRPr lang="en-US" dirty="0">
              <a:solidFill>
                <a:srgbClr val="808080"/>
              </a:solidFill>
            </a:endParaRPr>
          </a:p>
        </p:txBody>
      </p:sp>
      <p:sp>
        <p:nvSpPr>
          <p:cNvPr id="6" name="Rectangle 1030"/>
          <p:cNvSpPr>
            <a:spLocks noGrp="1" noChangeArrowheads="1"/>
          </p:cNvSpPr>
          <p:nvPr>
            <p:ph type="title"/>
          </p:nvPr>
        </p:nvSpPr>
        <p:spPr bwMode="auto">
          <a:xfrm>
            <a:off x="914400" y="304800"/>
            <a:ext cx="735965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90000"/>
              </a:lnSpc>
              <a:defRPr sz="3200" i="0">
                <a:solidFill>
                  <a:schemeClr val="tx1"/>
                </a:solidFill>
              </a:defRPr>
            </a:lvl1pPr>
          </a:lstStyle>
          <a:p>
            <a:pPr lvl="0"/>
            <a:r>
              <a:rPr lang="en-US" dirty="0"/>
              <a:t>Click to edit Master title style</a:t>
            </a:r>
          </a:p>
        </p:txBody>
      </p:sp>
    </p:spTree>
    <p:extLst>
      <p:ext uri="{BB962C8B-B14F-4D97-AF65-F5344CB8AC3E}">
        <p14:creationId xmlns:p14="http://schemas.microsoft.com/office/powerpoint/2010/main" val="74012741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Rectangle 1028"/>
          <p:cNvSpPr>
            <a:spLocks noGrp="1" noChangeArrowheads="1"/>
          </p:cNvSpPr>
          <p:nvPr>
            <p:ph type="sldNum" sz="quarter" idx="11"/>
          </p:nvPr>
        </p:nvSpPr>
        <p:spPr>
          <a:ln/>
        </p:spPr>
        <p:txBody>
          <a:bodyPr/>
          <a:lstStyle>
            <a:lvl1pPr>
              <a:defRPr/>
            </a:lvl1pPr>
          </a:lstStyle>
          <a:p>
            <a:pPr>
              <a:defRPr/>
            </a:pPr>
            <a:fld id="{B9BBE937-BE39-4CFA-BF15-46C916FC0F05}" type="slidenum">
              <a:rPr lang="en-US">
                <a:solidFill>
                  <a:srgbClr val="FFFFFF">
                    <a:lumMod val="50000"/>
                  </a:srgbClr>
                </a:solidFill>
              </a:rPr>
              <a:pPr>
                <a:defRPr/>
              </a:pPr>
              <a:t>‹#›</a:t>
            </a:fld>
            <a:endParaRPr lang="en-US" dirty="0">
              <a:solidFill>
                <a:srgbClr val="808080"/>
              </a:solidFill>
            </a:endParaRPr>
          </a:p>
        </p:txBody>
      </p:sp>
      <p:sp>
        <p:nvSpPr>
          <p:cNvPr id="3" name="Rectangle 1030"/>
          <p:cNvSpPr>
            <a:spLocks noGrp="1" noChangeArrowheads="1"/>
          </p:cNvSpPr>
          <p:nvPr>
            <p:ph type="title"/>
          </p:nvPr>
        </p:nvSpPr>
        <p:spPr bwMode="auto">
          <a:xfrm>
            <a:off x="914400" y="76200"/>
            <a:ext cx="735965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3200" i="0">
                <a:solidFill>
                  <a:schemeClr val="tx1"/>
                </a:solidFill>
              </a:defRPr>
            </a:lvl1pPr>
          </a:lstStyle>
          <a:p>
            <a:pPr lvl="0"/>
            <a:r>
              <a:rPr lang="en-US" dirty="0"/>
              <a:t>Click to edit Master title style</a:t>
            </a:r>
          </a:p>
        </p:txBody>
      </p:sp>
    </p:spTree>
    <p:extLst>
      <p:ext uri="{BB962C8B-B14F-4D97-AF65-F5344CB8AC3E}">
        <p14:creationId xmlns:p14="http://schemas.microsoft.com/office/powerpoint/2010/main" val="531448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4" name="Rectangle 1028"/>
          <p:cNvSpPr>
            <a:spLocks noGrp="1" noChangeArrowheads="1"/>
          </p:cNvSpPr>
          <p:nvPr>
            <p:ph type="sldNum" sz="quarter" idx="11"/>
          </p:nvPr>
        </p:nvSpPr>
        <p:spPr>
          <a:ln/>
        </p:spPr>
        <p:txBody>
          <a:bodyPr/>
          <a:lstStyle>
            <a:lvl1pPr>
              <a:defRPr/>
            </a:lvl1pPr>
          </a:lstStyle>
          <a:p>
            <a:pPr>
              <a:defRPr/>
            </a:pPr>
            <a:fld id="{B9BBE937-BE39-4CFA-BF15-46C916FC0F05}"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443196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199" cy="5029200"/>
          </a:xfrm>
          <a:prstGeom prst="rect">
            <a:avLst/>
          </a:prstGeom>
        </p:spPr>
        <p:txBody>
          <a:bodyPr/>
          <a:lstStyle>
            <a:lvl1pPr>
              <a:spcBef>
                <a:spcPts val="0"/>
              </a:spcBef>
              <a:defRPr>
                <a:solidFill>
                  <a:schemeClr val="tx1"/>
                </a:solidFill>
              </a:defRPr>
            </a:lvl1pPr>
            <a:lvl2pPr>
              <a:spcBef>
                <a:spcPts val="0"/>
              </a:spcBef>
              <a:defRPr>
                <a:solidFill>
                  <a:schemeClr val="tx1"/>
                </a:solidFill>
              </a:defRPr>
            </a:lvl2pPr>
            <a:lvl3pPr>
              <a:spcBef>
                <a:spcPts val="0"/>
              </a:spcBef>
              <a:defRPr>
                <a:solidFill>
                  <a:schemeClr val="tx1"/>
                </a:solidFill>
              </a:defRPr>
            </a:lvl3pPr>
            <a:lvl4pPr marL="1371600" indent="-228600">
              <a:spcBef>
                <a:spcPts val="0"/>
              </a:spcBef>
              <a:defRPr>
                <a:solidFill>
                  <a:schemeClr val="tx1"/>
                </a:solidFill>
              </a:defRPr>
            </a:lvl4pPr>
            <a:lvl5pPr marL="1719263" indent="-228600">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24625"/>
            <a:ext cx="1219200" cy="304800"/>
          </a:xfrm>
          <a:prstGeom prst="rect">
            <a:avLst/>
          </a:prstGeom>
        </p:spPr>
        <p:txBody>
          <a:bodyPr/>
          <a:lstStyle>
            <a:lvl1pPr>
              <a:defRPr/>
            </a:lvl1pPr>
          </a:lstStyle>
          <a:p>
            <a:pPr>
              <a:defRPr/>
            </a:pPr>
            <a:r>
              <a:rPr lang="en-US">
                <a:solidFill>
                  <a:srgbClr val="000000"/>
                </a:solidFill>
              </a:rPr>
              <a:t>As of: </a:t>
            </a:r>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pPr>
              <a:defRPr/>
            </a:pPr>
            <a:fld id="{16790015-92F3-49DD-B07E-A54A16B5CDFF}" type="slidenum">
              <a:rPr lang="en-US">
                <a:solidFill>
                  <a:srgbClr val="FFFFFF">
                    <a:lumMod val="50000"/>
                  </a:srgbClr>
                </a:solidFill>
              </a:rPr>
              <a:pPr>
                <a:defRPr/>
              </a:pPr>
              <a:t>‹#›</a:t>
            </a:fld>
            <a:endParaRPr lang="en-US" dirty="0">
              <a:solidFill>
                <a:srgbClr val="808080"/>
              </a:solidFill>
            </a:endParaRPr>
          </a:p>
        </p:txBody>
      </p:sp>
      <p:sp>
        <p:nvSpPr>
          <p:cNvPr id="6" name="Rectangle 1030"/>
          <p:cNvSpPr>
            <a:spLocks noGrp="1" noChangeArrowheads="1"/>
          </p:cNvSpPr>
          <p:nvPr>
            <p:ph type="title"/>
          </p:nvPr>
        </p:nvSpPr>
        <p:spPr bwMode="auto">
          <a:xfrm>
            <a:off x="914400" y="76200"/>
            <a:ext cx="735965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3200" i="0">
                <a:solidFill>
                  <a:schemeClr val="tx1"/>
                </a:solidFill>
              </a:defRPr>
            </a:lvl1pPr>
          </a:lstStyle>
          <a:p>
            <a:pPr lvl="0"/>
            <a:r>
              <a:rPr lang="en-US" dirty="0"/>
              <a:t>Click to edit Master title style</a:t>
            </a:r>
          </a:p>
        </p:txBody>
      </p:sp>
    </p:spTree>
    <p:extLst>
      <p:ext uri="{BB962C8B-B14F-4D97-AF65-F5344CB8AC3E}">
        <p14:creationId xmlns:p14="http://schemas.microsoft.com/office/powerpoint/2010/main" val="3071368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3/17/2019</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4849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3/17/2019</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6154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3/17/2019</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887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3/17/2019</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472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3/17/2019</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1675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295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7129" y="71526"/>
            <a:ext cx="7246834" cy="93887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ED6A43E1-87F7-4E17-A24B-E57C8E83E362}" type="slidenum">
              <a:rPr lang="en-US"/>
              <a:pPr>
                <a:defRPr/>
              </a:pPr>
              <a:t>‹#›</a:t>
            </a:fld>
            <a:endParaRPr lang="en-US"/>
          </a:p>
        </p:txBody>
      </p:sp>
    </p:spTree>
    <p:extLst>
      <p:ext uri="{BB962C8B-B14F-4D97-AF65-F5344CB8AC3E}">
        <p14:creationId xmlns:p14="http://schemas.microsoft.com/office/powerpoint/2010/main" val="1835076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72068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87364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15776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9842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DC00F39A-F38B-4BD2-9138-636B5AB92BEE}" type="slidenum">
              <a:rPr lang="en-US"/>
              <a:pPr>
                <a:defRPr/>
              </a:pPr>
              <a:t>‹#›</a:t>
            </a:fld>
            <a:endParaRPr lang="en-US"/>
          </a:p>
        </p:txBody>
      </p:sp>
    </p:spTree>
    <p:extLst>
      <p:ext uri="{BB962C8B-B14F-4D97-AF65-F5344CB8AC3E}">
        <p14:creationId xmlns:p14="http://schemas.microsoft.com/office/powerpoint/2010/main" val="274937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34188"/>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134188"/>
            <a:ext cx="5111750" cy="5639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296239"/>
            <a:ext cx="3008313" cy="4477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4978110-0A3F-4DFD-B067-7E2BC16D86B3}" type="slidenum">
              <a:rPr lang="en-US"/>
              <a:pPr>
                <a:defRPr/>
              </a:pPr>
              <a:t>‹#›</a:t>
            </a:fld>
            <a:endParaRPr lang="en-US"/>
          </a:p>
        </p:txBody>
      </p:sp>
    </p:spTree>
    <p:extLst>
      <p:ext uri="{BB962C8B-B14F-4D97-AF65-F5344CB8AC3E}">
        <p14:creationId xmlns:p14="http://schemas.microsoft.com/office/powerpoint/2010/main" val="346815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800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1881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89112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32BED74-B987-4135-B94D-0D90DF6EFF49}" type="slidenum">
              <a:rPr lang="en-US"/>
              <a:pPr>
                <a:defRPr/>
              </a:pPr>
              <a:t>‹#›</a:t>
            </a:fld>
            <a:endParaRPr lang="en-US"/>
          </a:p>
        </p:txBody>
      </p:sp>
    </p:spTree>
    <p:extLst>
      <p:ext uri="{BB962C8B-B14F-4D97-AF65-F5344CB8AC3E}">
        <p14:creationId xmlns:p14="http://schemas.microsoft.com/office/powerpoint/2010/main" val="1760177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1203664"/>
            <a:ext cx="8534400" cy="472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sldNum" sz="quarter" idx="10"/>
          </p:nvPr>
        </p:nvSpPr>
        <p:spPr>
          <a:ln/>
        </p:spPr>
        <p:txBody>
          <a:bodyPr/>
          <a:lstStyle>
            <a:lvl1pPr>
              <a:defRPr/>
            </a:lvl1pPr>
          </a:lstStyle>
          <a:p>
            <a:pPr>
              <a:defRPr/>
            </a:pPr>
            <a:fld id="{2DF79CF8-8BB6-4C25-8C48-773039E4EBB6}" type="slidenum">
              <a:rPr lang="en-US"/>
              <a:pPr>
                <a:defRPr/>
              </a:pPr>
              <a:t>‹#›</a:t>
            </a:fld>
            <a:endParaRPr lang="en-US"/>
          </a:p>
        </p:txBody>
      </p:sp>
    </p:spTree>
    <p:extLst>
      <p:ext uri="{BB962C8B-B14F-4D97-AF65-F5344CB8AC3E}">
        <p14:creationId xmlns:p14="http://schemas.microsoft.com/office/powerpoint/2010/main" val="251036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439"/>
            <a:ext cx="82296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19976044"/>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1.xml"/><Relationship Id="rId7" Type="http://schemas.openxmlformats.org/officeDocument/2006/relationships/image" Target="../media/image7.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6.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5.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6.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00" name="Rectangle 4"/>
          <p:cNvSpPr>
            <a:spLocks noGrp="1" noChangeArrowheads="1"/>
          </p:cNvSpPr>
          <p:nvPr>
            <p:ph type="sldNum" sz="quarter" idx="4"/>
          </p:nvPr>
        </p:nvSpPr>
        <p:spPr bwMode="auto">
          <a:xfrm>
            <a:off x="8075850" y="6519863"/>
            <a:ext cx="1068149" cy="33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088E16BE-9852-4E3D-BD06-F160B18C30C6}" type="slidenum">
              <a:rPr lang="en-US"/>
              <a:pPr>
                <a:defRPr/>
              </a:pPr>
              <a:t>‹#›</a:t>
            </a:fld>
            <a:endParaRPr lang="en-US"/>
          </a:p>
        </p:txBody>
      </p:sp>
      <p:sp>
        <p:nvSpPr>
          <p:cNvPr id="2051" name="Rectangle 13"/>
          <p:cNvSpPr>
            <a:spLocks noGrp="1" noChangeArrowheads="1"/>
          </p:cNvSpPr>
          <p:nvPr>
            <p:ph type="title"/>
          </p:nvPr>
        </p:nvSpPr>
        <p:spPr bwMode="auto">
          <a:xfrm>
            <a:off x="938677" y="76200"/>
            <a:ext cx="719692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3"/>
          <p:cNvSpPr>
            <a:spLocks noGrp="1" noChangeArrowheads="1"/>
          </p:cNvSpPr>
          <p:nvPr>
            <p:ph type="body" idx="1"/>
          </p:nvPr>
        </p:nvSpPr>
        <p:spPr bwMode="auto">
          <a:xfrm>
            <a:off x="304800" y="1216025"/>
            <a:ext cx="8534400" cy="358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23"/>
          <p:cNvSpPr>
            <a:spLocks noChangeShapeType="1"/>
          </p:cNvSpPr>
          <p:nvPr/>
        </p:nvSpPr>
        <p:spPr bwMode="auto">
          <a:xfrm>
            <a:off x="381000" y="1080263"/>
            <a:ext cx="8382000" cy="0"/>
          </a:xfrm>
          <a:prstGeom prst="line">
            <a:avLst/>
          </a:prstGeom>
          <a:noFill/>
          <a:ln w="57150">
            <a:solidFill>
              <a:srgbClr val="1A1596"/>
            </a:solidFill>
            <a:round/>
            <a:headEnd/>
            <a:tailEnd/>
          </a:ln>
          <a:effectLst/>
          <a:scene3d>
            <a:camera prst="orthographicFront"/>
            <a:lightRig rig="threePt" dir="t">
              <a:rot lat="0" lon="0" rev="2400000"/>
            </a:lightRig>
          </a:scene3d>
          <a:sp3d prstMaterial="plastic"/>
        </p:spPr>
        <p:txBody>
          <a:bodyPr wrap="none" anchor="ctr"/>
          <a:lstStyle/>
          <a:p>
            <a:pPr>
              <a:defRPr/>
            </a:pPr>
            <a:endParaRPr lang="en-US" dirty="0"/>
          </a:p>
        </p:txBody>
      </p:sp>
      <p:pic>
        <p:nvPicPr>
          <p:cNvPr id="8" name="Picture 2" descr="C:\Users\1061378037A\Desktop\Shield_AFIMSC_jpg.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380" y="94627"/>
            <a:ext cx="904176" cy="89279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01475" y="75369"/>
            <a:ext cx="914397" cy="906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852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27" r:id="rId12"/>
  </p:sldLayoutIdLst>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r" rtl="0" eaLnBrk="1" fontAlgn="base" hangingPunct="1">
        <a:spcBef>
          <a:spcPct val="0"/>
        </a:spcBef>
        <a:spcAft>
          <a:spcPct val="0"/>
        </a:spcAft>
        <a:defRPr sz="3600" b="1">
          <a:solidFill>
            <a:schemeClr val="tx2"/>
          </a:solidFill>
          <a:latin typeface="Arial" charset="0"/>
        </a:defRPr>
      </a:lvl2pPr>
      <a:lvl3pPr algn="r" rtl="0" eaLnBrk="1" fontAlgn="base" hangingPunct="1">
        <a:spcBef>
          <a:spcPct val="0"/>
        </a:spcBef>
        <a:spcAft>
          <a:spcPct val="0"/>
        </a:spcAft>
        <a:defRPr sz="3600" b="1">
          <a:solidFill>
            <a:schemeClr val="tx2"/>
          </a:solidFill>
          <a:latin typeface="Arial" charset="0"/>
        </a:defRPr>
      </a:lvl3pPr>
      <a:lvl4pPr algn="r" rtl="0" eaLnBrk="1" fontAlgn="base" hangingPunct="1">
        <a:spcBef>
          <a:spcPct val="0"/>
        </a:spcBef>
        <a:spcAft>
          <a:spcPct val="0"/>
        </a:spcAft>
        <a:defRPr sz="3600" b="1">
          <a:solidFill>
            <a:schemeClr val="tx2"/>
          </a:solidFill>
          <a:latin typeface="Arial" charset="0"/>
        </a:defRPr>
      </a:lvl4pPr>
      <a:lvl5pPr algn="r" rtl="0" eaLnBrk="1" fontAlgn="base" hangingPunct="1">
        <a:spcBef>
          <a:spcPct val="0"/>
        </a:spcBef>
        <a:spcAft>
          <a:spcPct val="0"/>
        </a:spcAft>
        <a:defRPr sz="3600" b="1">
          <a:solidFill>
            <a:schemeClr val="tx2"/>
          </a:solidFill>
          <a:latin typeface="Arial" charset="0"/>
        </a:defRPr>
      </a:lvl5pPr>
      <a:lvl6pPr marL="457200" algn="r" rtl="0" eaLnBrk="1" fontAlgn="base" hangingPunct="1">
        <a:spcBef>
          <a:spcPct val="0"/>
        </a:spcBef>
        <a:spcAft>
          <a:spcPct val="0"/>
        </a:spcAft>
        <a:defRPr sz="3600" b="1">
          <a:solidFill>
            <a:schemeClr val="tx2"/>
          </a:solidFill>
          <a:latin typeface="Arial" charset="0"/>
        </a:defRPr>
      </a:lvl6pPr>
      <a:lvl7pPr marL="914400" algn="r" rtl="0" eaLnBrk="1" fontAlgn="base" hangingPunct="1">
        <a:spcBef>
          <a:spcPct val="0"/>
        </a:spcBef>
        <a:spcAft>
          <a:spcPct val="0"/>
        </a:spcAft>
        <a:defRPr sz="3600" b="1">
          <a:solidFill>
            <a:schemeClr val="tx2"/>
          </a:solidFill>
          <a:latin typeface="Arial" charset="0"/>
        </a:defRPr>
      </a:lvl7pPr>
      <a:lvl8pPr marL="1371600" algn="r" rtl="0" eaLnBrk="1" fontAlgn="base" hangingPunct="1">
        <a:spcBef>
          <a:spcPct val="0"/>
        </a:spcBef>
        <a:spcAft>
          <a:spcPct val="0"/>
        </a:spcAft>
        <a:defRPr sz="3600" b="1">
          <a:solidFill>
            <a:schemeClr val="tx2"/>
          </a:solidFill>
          <a:latin typeface="Arial" charset="0"/>
        </a:defRPr>
      </a:lvl8pPr>
      <a:lvl9pPr marL="1828800" algn="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74320" y="1874520"/>
            <a:ext cx="8680703" cy="2866643"/>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57200" y="274320"/>
            <a:ext cx="82296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3/17/2019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485919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00" name="Rectangle 4"/>
          <p:cNvSpPr>
            <a:spLocks noGrp="1" noChangeArrowheads="1"/>
          </p:cNvSpPr>
          <p:nvPr>
            <p:ph type="sldNum" sz="quarter" idx="4"/>
          </p:nvPr>
        </p:nvSpPr>
        <p:spPr bwMode="auto">
          <a:xfrm>
            <a:off x="8075850" y="6519863"/>
            <a:ext cx="1068149" cy="33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fontAlgn="base">
              <a:spcAft>
                <a:spcPct val="0"/>
              </a:spcAft>
              <a:defRPr/>
            </a:pPr>
            <a:fld id="{088E16BE-9852-4E3D-BD06-F160B18C30C6}" type="slidenum">
              <a:rPr lang="en-US">
                <a:solidFill>
                  <a:srgbClr val="000000"/>
                </a:solidFill>
              </a:rPr>
              <a:pPr fontAlgn="base">
                <a:spcAft>
                  <a:spcPct val="0"/>
                </a:spcAft>
                <a:defRPr/>
              </a:pPr>
              <a:t>‹#›</a:t>
            </a:fld>
            <a:endParaRPr lang="en-US">
              <a:solidFill>
                <a:srgbClr val="000000"/>
              </a:solidFill>
            </a:endParaRPr>
          </a:p>
        </p:txBody>
      </p:sp>
      <p:sp>
        <p:nvSpPr>
          <p:cNvPr id="2051" name="Rectangle 13"/>
          <p:cNvSpPr>
            <a:spLocks noGrp="1" noChangeArrowheads="1"/>
          </p:cNvSpPr>
          <p:nvPr>
            <p:ph type="title"/>
          </p:nvPr>
        </p:nvSpPr>
        <p:spPr bwMode="auto">
          <a:xfrm>
            <a:off x="938677" y="76200"/>
            <a:ext cx="719692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3"/>
          <p:cNvSpPr>
            <a:spLocks noGrp="1" noChangeArrowheads="1"/>
          </p:cNvSpPr>
          <p:nvPr>
            <p:ph type="body" idx="1"/>
          </p:nvPr>
        </p:nvSpPr>
        <p:spPr bwMode="auto">
          <a:xfrm>
            <a:off x="304800" y="1216025"/>
            <a:ext cx="8534400" cy="358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23"/>
          <p:cNvSpPr>
            <a:spLocks noChangeShapeType="1"/>
          </p:cNvSpPr>
          <p:nvPr/>
        </p:nvSpPr>
        <p:spPr bwMode="auto">
          <a:xfrm>
            <a:off x="381000" y="1080263"/>
            <a:ext cx="8382000" cy="0"/>
          </a:xfrm>
          <a:prstGeom prst="line">
            <a:avLst/>
          </a:prstGeom>
          <a:noFill/>
          <a:ln w="57150">
            <a:solidFill>
              <a:srgbClr val="1A1596"/>
            </a:solidFill>
            <a:round/>
            <a:headEnd/>
            <a:tailEnd/>
          </a:ln>
          <a:effectLst/>
          <a:scene3d>
            <a:camera prst="orthographicFront"/>
            <a:lightRig rig="threePt" dir="t">
              <a:rot lat="0" lon="0" rev="2400000"/>
            </a:lightRig>
          </a:scene3d>
          <a:sp3d prstMaterial="plastic"/>
        </p:spPr>
        <p:txBody>
          <a:bodyPr wrap="none" anchor="ctr"/>
          <a:lstStyle/>
          <a:p>
            <a:pPr fontAlgn="base">
              <a:spcBef>
                <a:spcPct val="20000"/>
              </a:spcBef>
              <a:spcAft>
                <a:spcPct val="0"/>
              </a:spcAft>
              <a:buFontTx/>
              <a:buChar char="•"/>
              <a:defRPr/>
            </a:pPr>
            <a:endParaRPr lang="en-US" sz="2400" dirty="0">
              <a:solidFill>
                <a:srgbClr val="000000"/>
              </a:solidFill>
            </a:endParaRPr>
          </a:p>
        </p:txBody>
      </p:sp>
      <p:pic>
        <p:nvPicPr>
          <p:cNvPr id="8" name="Picture 2" descr="C:\Users\1061378037A\Desktop\Shield_AFIMSC_jpg.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380" y="94627"/>
            <a:ext cx="904176" cy="89279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01475" y="75369"/>
            <a:ext cx="914397" cy="906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0018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r" rtl="0" eaLnBrk="1" fontAlgn="base" hangingPunct="1">
        <a:spcBef>
          <a:spcPct val="0"/>
        </a:spcBef>
        <a:spcAft>
          <a:spcPct val="0"/>
        </a:spcAft>
        <a:defRPr sz="3600" b="1">
          <a:solidFill>
            <a:schemeClr val="tx2"/>
          </a:solidFill>
          <a:latin typeface="Arial" charset="0"/>
        </a:defRPr>
      </a:lvl2pPr>
      <a:lvl3pPr algn="r" rtl="0" eaLnBrk="1" fontAlgn="base" hangingPunct="1">
        <a:spcBef>
          <a:spcPct val="0"/>
        </a:spcBef>
        <a:spcAft>
          <a:spcPct val="0"/>
        </a:spcAft>
        <a:defRPr sz="3600" b="1">
          <a:solidFill>
            <a:schemeClr val="tx2"/>
          </a:solidFill>
          <a:latin typeface="Arial" charset="0"/>
        </a:defRPr>
      </a:lvl3pPr>
      <a:lvl4pPr algn="r" rtl="0" eaLnBrk="1" fontAlgn="base" hangingPunct="1">
        <a:spcBef>
          <a:spcPct val="0"/>
        </a:spcBef>
        <a:spcAft>
          <a:spcPct val="0"/>
        </a:spcAft>
        <a:defRPr sz="3600" b="1">
          <a:solidFill>
            <a:schemeClr val="tx2"/>
          </a:solidFill>
          <a:latin typeface="Arial" charset="0"/>
        </a:defRPr>
      </a:lvl4pPr>
      <a:lvl5pPr algn="r" rtl="0" eaLnBrk="1" fontAlgn="base" hangingPunct="1">
        <a:spcBef>
          <a:spcPct val="0"/>
        </a:spcBef>
        <a:spcAft>
          <a:spcPct val="0"/>
        </a:spcAft>
        <a:defRPr sz="3600" b="1">
          <a:solidFill>
            <a:schemeClr val="tx2"/>
          </a:solidFill>
          <a:latin typeface="Arial" charset="0"/>
        </a:defRPr>
      </a:lvl5pPr>
      <a:lvl6pPr marL="457200" algn="r" rtl="0" eaLnBrk="1" fontAlgn="base" hangingPunct="1">
        <a:spcBef>
          <a:spcPct val="0"/>
        </a:spcBef>
        <a:spcAft>
          <a:spcPct val="0"/>
        </a:spcAft>
        <a:defRPr sz="3600" b="1">
          <a:solidFill>
            <a:schemeClr val="tx2"/>
          </a:solidFill>
          <a:latin typeface="Arial" charset="0"/>
        </a:defRPr>
      </a:lvl6pPr>
      <a:lvl7pPr marL="914400" algn="r" rtl="0" eaLnBrk="1" fontAlgn="base" hangingPunct="1">
        <a:spcBef>
          <a:spcPct val="0"/>
        </a:spcBef>
        <a:spcAft>
          <a:spcPct val="0"/>
        </a:spcAft>
        <a:defRPr sz="3600" b="1">
          <a:solidFill>
            <a:schemeClr val="tx2"/>
          </a:solidFill>
          <a:latin typeface="Arial" charset="0"/>
        </a:defRPr>
      </a:lvl7pPr>
      <a:lvl8pPr marL="1371600" algn="r" rtl="0" eaLnBrk="1" fontAlgn="base" hangingPunct="1">
        <a:spcBef>
          <a:spcPct val="0"/>
        </a:spcBef>
        <a:spcAft>
          <a:spcPct val="0"/>
        </a:spcAft>
        <a:defRPr sz="3600" b="1">
          <a:solidFill>
            <a:schemeClr val="tx2"/>
          </a:solidFill>
          <a:latin typeface="Arial" charset="0"/>
        </a:defRPr>
      </a:lvl8pPr>
      <a:lvl9pPr marL="1828800" algn="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aseline="0">
                <a:solidFill>
                  <a:schemeClr val="bg1">
                    <a:lumMod val="50000"/>
                  </a:schemeClr>
                </a:solidFill>
              </a:defRPr>
            </a:lvl1pPr>
          </a:lstStyle>
          <a:p>
            <a:pPr>
              <a:defRPr/>
            </a:pPr>
            <a:fld id="{C601D5EC-4FB1-44EA-82CC-CF80BA6176A5}" type="slidenum">
              <a:rPr lang="en-US">
                <a:solidFill>
                  <a:srgbClr val="FFFFFF">
                    <a:lumMod val="50000"/>
                  </a:srgbClr>
                </a:solidFill>
              </a:rPr>
              <a:pPr>
                <a:defRPr/>
              </a:pPr>
              <a:t>‹#›</a:t>
            </a:fld>
            <a:endParaRPr lang="en-US" dirty="0">
              <a:solidFill>
                <a:srgbClr val="FFFFFF">
                  <a:lumMod val="50000"/>
                </a:srgbClr>
              </a:solidFill>
            </a:endParaRPr>
          </a:p>
        </p:txBody>
      </p:sp>
      <p:sp>
        <p:nvSpPr>
          <p:cNvPr id="1033"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2nd Bullet</a:t>
            </a:r>
          </a:p>
        </p:txBody>
      </p:sp>
      <p:sp>
        <p:nvSpPr>
          <p:cNvPr id="11" name="Rectangle 10"/>
          <p:cNvSpPr/>
          <p:nvPr/>
        </p:nvSpPr>
        <p:spPr>
          <a:xfrm>
            <a:off x="0" y="6388298"/>
            <a:ext cx="9144000" cy="307777"/>
          </a:xfrm>
          <a:prstGeom prst="rect">
            <a:avLst/>
          </a:prstGeom>
        </p:spPr>
        <p:txBody>
          <a:bodyPr wrap="square">
            <a:spAutoFit/>
          </a:bodyPr>
          <a:lstStyle/>
          <a:p>
            <a:pPr algn="ctr">
              <a:buFont typeface="Wingdings" pitchFamily="2" charset="2"/>
              <a:buNone/>
              <a:defRPr/>
            </a:pPr>
            <a:r>
              <a:rPr lang="en-US" sz="1400" b="1" dirty="0">
                <a:solidFill>
                  <a:srgbClr val="000000"/>
                </a:solidFill>
              </a:rPr>
              <a:t>Delivering an advanced, multi-mission tanker on-time, on-cost … ready for war on day one!</a:t>
            </a:r>
          </a:p>
        </p:txBody>
      </p:sp>
      <p:sp>
        <p:nvSpPr>
          <p:cNvPr id="12" name="Rectangle 205"/>
          <p:cNvSpPr>
            <a:spLocks noChangeArrowheads="1"/>
          </p:cNvSpPr>
          <p:nvPr/>
        </p:nvSpPr>
        <p:spPr bwMode="auto">
          <a:xfrm flipV="1">
            <a:off x="0" y="990595"/>
            <a:ext cx="9144000" cy="45719"/>
          </a:xfrm>
          <a:prstGeom prst="rect">
            <a:avLst/>
          </a:prstGeom>
          <a:solidFill>
            <a:srgbClr val="0033CC"/>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3" name="TextBox 12"/>
          <p:cNvSpPr txBox="1"/>
          <p:nvPr/>
        </p:nvSpPr>
        <p:spPr>
          <a:xfrm>
            <a:off x="2627084" y="868367"/>
            <a:ext cx="3888013" cy="215444"/>
          </a:xfrm>
          <a:prstGeom prst="rect">
            <a:avLst/>
          </a:prstGeom>
          <a:solidFill>
            <a:srgbClr val="FFFFFF"/>
          </a:solidFill>
        </p:spPr>
        <p:txBody>
          <a:bodyPr wrap="square" tIns="0" bIns="0" rtlCol="0">
            <a:spAutoFit/>
          </a:bodyPr>
          <a:lstStyle/>
          <a:p>
            <a:pPr algn="ctr">
              <a:defRPr/>
            </a:pPr>
            <a:r>
              <a:rPr lang="en-US" sz="1400" b="1" i="1" kern="0" dirty="0">
                <a:solidFill>
                  <a:srgbClr val="0033CC"/>
                </a:solidFill>
              </a:rPr>
              <a:t>AFLCMC… Providing the Warfighter’s Edge</a:t>
            </a:r>
          </a:p>
        </p:txBody>
      </p:sp>
      <p:sp>
        <p:nvSpPr>
          <p:cNvPr id="18" name="Rectangle 205"/>
          <p:cNvSpPr>
            <a:spLocks noChangeArrowheads="1"/>
          </p:cNvSpPr>
          <p:nvPr/>
        </p:nvSpPr>
        <p:spPr bwMode="auto">
          <a:xfrm flipV="1">
            <a:off x="0" y="6390887"/>
            <a:ext cx="9144000" cy="48013"/>
          </a:xfrm>
          <a:prstGeom prst="rect">
            <a:avLst/>
          </a:prstGeom>
          <a:solidFill>
            <a:srgbClr val="0033CC"/>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4" name="TextBox 13"/>
          <p:cNvSpPr txBox="1"/>
          <p:nvPr/>
        </p:nvSpPr>
        <p:spPr>
          <a:xfrm>
            <a:off x="3686873" y="19637"/>
            <a:ext cx="1768433" cy="230832"/>
          </a:xfrm>
          <a:prstGeom prst="rect">
            <a:avLst/>
          </a:prstGeom>
          <a:noFill/>
        </p:spPr>
        <p:txBody>
          <a:bodyPr wrap="none" rtlCol="0">
            <a:spAutoFit/>
          </a:bodyPr>
          <a:lstStyle/>
          <a:p>
            <a:r>
              <a:rPr lang="en-US" sz="900" b="1" dirty="0">
                <a:solidFill>
                  <a:srgbClr val="000000"/>
                </a:solidFill>
              </a:rPr>
              <a:t>For Official Use Only (FOUO)</a:t>
            </a:r>
            <a:endParaRPr lang="en-US" sz="1200" b="1" dirty="0">
              <a:solidFill>
                <a:srgbClr val="000000"/>
              </a:solidFill>
            </a:endParaRPr>
          </a:p>
        </p:txBody>
      </p:sp>
      <p:sp>
        <p:nvSpPr>
          <p:cNvPr id="15" name="Rectangle 14"/>
          <p:cNvSpPr/>
          <p:nvPr/>
        </p:nvSpPr>
        <p:spPr>
          <a:xfrm>
            <a:off x="523875" y="6590502"/>
            <a:ext cx="8336739" cy="200055"/>
          </a:xfrm>
          <a:prstGeom prst="rect">
            <a:avLst/>
          </a:prstGeom>
        </p:spPr>
        <p:txBody>
          <a:bodyPr wrap="square">
            <a:spAutoFit/>
          </a:bodyPr>
          <a:lstStyle/>
          <a:p>
            <a:pPr algn="ctr">
              <a:defRPr/>
            </a:pPr>
            <a:r>
              <a:rPr lang="en-US" sz="700" dirty="0">
                <a:solidFill>
                  <a:srgbClr val="000000"/>
                </a:solidFill>
                <a:latin typeface="Times New Roman"/>
                <a:ea typeface="Calibri"/>
                <a:cs typeface="Times New Roman"/>
              </a:rPr>
              <a:t>DISTRIBUTION STATEMENT F: Further dissemination only as directed by KC-46 Division, 2590 Loop Road West, WPAFB, OH 45433-7142, (14 February 2014), or higher  DoD authority</a:t>
            </a:r>
          </a:p>
        </p:txBody>
      </p:sp>
      <p:pic>
        <p:nvPicPr>
          <p:cNvPr id="16" name="Picture 1037" descr="afsymbol"/>
          <p:cNvPicPr>
            <a:picLocks noChangeAspect="1" noChangeArrowheads="1"/>
          </p:cNvPicPr>
          <p:nvPr/>
        </p:nvPicPr>
        <p:blipFill>
          <a:blip r:embed="rId7" cstate="screen"/>
          <a:srcRect/>
          <a:stretch>
            <a:fillRect/>
          </a:stretch>
        </p:blipFill>
        <p:spPr bwMode="auto">
          <a:xfrm>
            <a:off x="74482" y="28136"/>
            <a:ext cx="1144718" cy="904468"/>
          </a:xfrm>
          <a:prstGeom prst="rect">
            <a:avLst/>
          </a:prstGeom>
          <a:noFill/>
        </p:spPr>
      </p:pic>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64733" y="34986"/>
            <a:ext cx="933974" cy="933974"/>
          </a:xfrm>
          <a:prstGeom prst="rect">
            <a:avLst/>
          </a:prstGeom>
        </p:spPr>
      </p:pic>
    </p:spTree>
    <p:extLst>
      <p:ext uri="{BB962C8B-B14F-4D97-AF65-F5344CB8AC3E}">
        <p14:creationId xmlns:p14="http://schemas.microsoft.com/office/powerpoint/2010/main" val="20624024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Tx/>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Tx/>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Tx/>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Tx/>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74320" y="1874520"/>
            <a:ext cx="8680703" cy="2866643"/>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457200" y="274320"/>
            <a:ext cx="82296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3/17/2019</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395422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74320" y="1874520"/>
            <a:ext cx="8680703" cy="2866643"/>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57200" y="274320"/>
            <a:ext cx="82296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3/17/2019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4820556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89103" y="5955810"/>
            <a:ext cx="1236236" cy="369332"/>
          </a:xfrm>
          <a:prstGeom prst="rect">
            <a:avLst/>
          </a:prstGeom>
        </p:spPr>
        <p:txBody>
          <a:bodyPr wrap="none">
            <a:spAutoFit/>
          </a:bodyPr>
          <a:lstStyle/>
          <a:p>
            <a:pPr eaLnBrk="1" fontAlgn="auto" hangingPunct="1">
              <a:spcBef>
                <a:spcPts val="0"/>
              </a:spcBef>
              <a:spcAft>
                <a:spcPts val="0"/>
              </a:spcAft>
            </a:pPr>
            <a:r>
              <a:rPr lang="en-US" b="1" dirty="0" smtClean="0">
                <a:solidFill>
                  <a:srgbClr val="002060"/>
                </a:solidFill>
                <a:latin typeface="Arial"/>
              </a:rPr>
              <a:t>19 Mar 19</a:t>
            </a:r>
            <a:endParaRPr lang="en-US" sz="1800" b="1" dirty="0">
              <a:solidFill>
                <a:srgbClr val="002060"/>
              </a:solidFill>
              <a:latin typeface="Arial"/>
            </a:endParaRPr>
          </a:p>
        </p:txBody>
      </p:sp>
      <p:sp>
        <p:nvSpPr>
          <p:cNvPr id="5" name="Rectangle 7"/>
          <p:cNvSpPr>
            <a:spLocks noChangeArrowheads="1"/>
          </p:cNvSpPr>
          <p:nvPr/>
        </p:nvSpPr>
        <p:spPr bwMode="auto">
          <a:xfrm>
            <a:off x="3886200" y="1587500"/>
            <a:ext cx="4978400" cy="2101334"/>
          </a:xfrm>
          <a:prstGeom prst="rect">
            <a:avLst/>
          </a:prstGeom>
          <a:noFill/>
          <a:ln w="9525">
            <a:noFill/>
            <a:miter lim="800000"/>
            <a:headEnd/>
            <a:tailEnd/>
          </a:ln>
        </p:spPr>
        <p:txBody>
          <a:bodyPr lIns="91418" tIns="45709" rIns="91418" bIns="45709" anchor="ctr"/>
          <a:lstStyle/>
          <a:p>
            <a:pPr eaLnBrk="1" fontAlgn="auto" hangingPunct="1">
              <a:spcBef>
                <a:spcPts val="0"/>
              </a:spcBef>
              <a:spcAft>
                <a:spcPts val="0"/>
              </a:spcAft>
              <a:defRPr/>
            </a:pPr>
            <a:r>
              <a:rPr lang="en-US" sz="3600" b="1" dirty="0">
                <a:solidFill>
                  <a:srgbClr val="000066"/>
                </a:solidFill>
                <a:latin typeface="Arial"/>
              </a:rPr>
              <a:t> </a:t>
            </a:r>
          </a:p>
          <a:p>
            <a:pPr algn="r" eaLnBrk="1" fontAlgn="auto" hangingPunct="1">
              <a:spcBef>
                <a:spcPts val="0"/>
              </a:spcBef>
              <a:spcAft>
                <a:spcPts val="0"/>
              </a:spcAft>
              <a:defRPr/>
            </a:pPr>
            <a:r>
              <a:rPr lang="en-US" sz="3200" b="1" kern="0" dirty="0" smtClean="0">
                <a:solidFill>
                  <a:srgbClr val="000066"/>
                </a:solidFill>
              </a:rPr>
              <a:t>Design and Construction</a:t>
            </a:r>
          </a:p>
          <a:p>
            <a:pPr algn="r" eaLnBrk="1" fontAlgn="auto" hangingPunct="1">
              <a:spcBef>
                <a:spcPts val="0"/>
              </a:spcBef>
              <a:spcAft>
                <a:spcPts val="0"/>
              </a:spcAft>
              <a:defRPr/>
            </a:pPr>
            <a:r>
              <a:rPr lang="en-US" sz="3200" b="1" kern="0" dirty="0" smtClean="0">
                <a:solidFill>
                  <a:srgbClr val="000066"/>
                </a:solidFill>
              </a:rPr>
              <a:t> Cost Engineering</a:t>
            </a:r>
            <a:endParaRPr lang="en-US" sz="3200" b="1" kern="0" dirty="0">
              <a:solidFill>
                <a:srgbClr val="000066"/>
              </a:solidFill>
            </a:endParaRPr>
          </a:p>
          <a:p>
            <a:pPr eaLnBrk="1" fontAlgn="auto" hangingPunct="1">
              <a:spcBef>
                <a:spcPts val="0"/>
              </a:spcBef>
              <a:spcAft>
                <a:spcPts val="0"/>
              </a:spcAft>
              <a:defRPr/>
            </a:pPr>
            <a:endParaRPr lang="en-US" sz="2200" b="1" dirty="0">
              <a:solidFill>
                <a:srgbClr val="000066"/>
              </a:solidFill>
              <a:latin typeface="Arial"/>
            </a:endParaRPr>
          </a:p>
          <a:p>
            <a:pPr eaLnBrk="1" fontAlgn="auto" hangingPunct="1">
              <a:spcBef>
                <a:spcPts val="0"/>
              </a:spcBef>
              <a:spcAft>
                <a:spcPts val="0"/>
              </a:spcAft>
              <a:defRPr/>
            </a:pPr>
            <a:endParaRPr lang="en-US" sz="2200" b="1" dirty="0">
              <a:solidFill>
                <a:srgbClr val="000066"/>
              </a:solidFill>
              <a:latin typeface="Arial"/>
            </a:endParaRPr>
          </a:p>
          <a:p>
            <a:pPr eaLnBrk="1" fontAlgn="auto" hangingPunct="1">
              <a:spcBef>
                <a:spcPts val="0"/>
              </a:spcBef>
              <a:spcAft>
                <a:spcPts val="0"/>
              </a:spcAft>
              <a:defRPr/>
            </a:pPr>
            <a:endParaRPr lang="en-US" sz="2200" b="1" dirty="0">
              <a:solidFill>
                <a:srgbClr val="000066"/>
              </a:solidFill>
              <a:latin typeface="Arial"/>
            </a:endParaRPr>
          </a:p>
        </p:txBody>
      </p:sp>
      <p:sp>
        <p:nvSpPr>
          <p:cNvPr id="7" name="Rectangle 6"/>
          <p:cNvSpPr/>
          <p:nvPr/>
        </p:nvSpPr>
        <p:spPr>
          <a:xfrm>
            <a:off x="4450634" y="5032480"/>
            <a:ext cx="4572000" cy="923330"/>
          </a:xfrm>
          <a:prstGeom prst="rect">
            <a:avLst/>
          </a:prstGeom>
        </p:spPr>
        <p:txBody>
          <a:bodyPr>
            <a:spAutoFit/>
          </a:bodyPr>
          <a:lstStyle/>
          <a:p>
            <a:pPr algn="r"/>
            <a:r>
              <a:rPr lang="en-US" sz="1800" b="1" dirty="0" smtClean="0">
                <a:solidFill>
                  <a:srgbClr val="000066"/>
                </a:solidFill>
              </a:rPr>
              <a:t>Mr. Tom Hodges</a:t>
            </a:r>
          </a:p>
          <a:p>
            <a:pPr algn="r"/>
            <a:r>
              <a:rPr lang="en-US" b="1" dirty="0" smtClean="0">
                <a:solidFill>
                  <a:srgbClr val="000066"/>
                </a:solidFill>
              </a:rPr>
              <a:t>Design &amp; Construction </a:t>
            </a:r>
            <a:r>
              <a:rPr lang="en-US" b="1" dirty="0" smtClean="0">
                <a:solidFill>
                  <a:srgbClr val="000066"/>
                </a:solidFill>
              </a:rPr>
              <a:t>Branch </a:t>
            </a:r>
            <a:r>
              <a:rPr lang="en-US" b="1" dirty="0" smtClean="0">
                <a:solidFill>
                  <a:srgbClr val="000066"/>
                </a:solidFill>
              </a:rPr>
              <a:t>Chief</a:t>
            </a:r>
            <a:endParaRPr lang="en-US" sz="1800" b="1" dirty="0" smtClean="0">
              <a:solidFill>
                <a:srgbClr val="000066"/>
              </a:solidFill>
            </a:endParaRPr>
          </a:p>
          <a:p>
            <a:pPr algn="r"/>
            <a:r>
              <a:rPr lang="en-US" sz="1800" b="1" dirty="0" smtClean="0">
                <a:solidFill>
                  <a:srgbClr val="000066"/>
                </a:solidFill>
              </a:rPr>
              <a:t>Facility Engineering Directorate</a:t>
            </a:r>
            <a:endParaRPr lang="en-US" sz="1800" b="1" dirty="0">
              <a:solidFill>
                <a:srgbClr val="000066"/>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5355" y="3141023"/>
            <a:ext cx="2789245" cy="1891457"/>
          </a:xfrm>
          <a:prstGeom prst="rect">
            <a:avLst/>
          </a:prstGeom>
        </p:spPr>
      </p:pic>
    </p:spTree>
    <p:extLst>
      <p:ext uri="{BB962C8B-B14F-4D97-AF65-F5344CB8AC3E}">
        <p14:creationId xmlns:p14="http://schemas.microsoft.com/office/powerpoint/2010/main" val="1708736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EB3F8-84DA-4CD8-B45E-AF8EFC8243C8}"/>
              </a:ext>
            </a:extLst>
          </p:cNvPr>
          <p:cNvSpPr>
            <a:spLocks noGrp="1"/>
          </p:cNvSpPr>
          <p:nvPr>
            <p:ph type="title"/>
          </p:nvPr>
        </p:nvSpPr>
        <p:spPr/>
        <p:txBody>
          <a:bodyPr/>
          <a:lstStyle/>
          <a:p>
            <a:endParaRPr lang="en-US" dirty="0"/>
          </a:p>
        </p:txBody>
      </p:sp>
      <p:sp>
        <p:nvSpPr>
          <p:cNvPr id="8" name="Content Placeholder 7">
            <a:extLst>
              <a:ext uri="{FF2B5EF4-FFF2-40B4-BE49-F238E27FC236}">
                <a16:creationId xmlns:a16="http://schemas.microsoft.com/office/drawing/2014/main" id="{AD947E98-B529-481C-A5F2-28A0C6C940D2}"/>
              </a:ext>
            </a:extLst>
          </p:cNvPr>
          <p:cNvSpPr>
            <a:spLocks noGrp="1"/>
          </p:cNvSpPr>
          <p:nvPr>
            <p:ph sz="half" idx="2"/>
          </p:nvPr>
        </p:nvSpPr>
        <p:spPr>
          <a:xfrm>
            <a:off x="301314" y="1356728"/>
            <a:ext cx="8558463" cy="3951288"/>
          </a:xfrm>
        </p:spPr>
        <p:txBody>
          <a:bodyPr/>
          <a:lstStyle/>
          <a:p>
            <a:pPr marL="0" indent="0" algn="ctr">
              <a:buNone/>
            </a:pPr>
            <a:r>
              <a:rPr lang="en-US" sz="9600" dirty="0" smtClean="0"/>
              <a:t>QUESTIONS</a:t>
            </a:r>
          </a:p>
          <a:p>
            <a:pPr marL="0" indent="0" algn="ctr">
              <a:buNone/>
            </a:pPr>
            <a:r>
              <a:rPr lang="en-US" sz="9600" dirty="0" smtClean="0"/>
              <a:t>?</a:t>
            </a:r>
          </a:p>
        </p:txBody>
      </p:sp>
    </p:spTree>
    <p:extLst>
      <p:ext uri="{BB962C8B-B14F-4D97-AF65-F5344CB8AC3E}">
        <p14:creationId xmlns:p14="http://schemas.microsoft.com/office/powerpoint/2010/main" val="175108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761" y="2440981"/>
            <a:ext cx="8408740" cy="707886"/>
          </a:xfrm>
          <a:prstGeom prst="rect">
            <a:avLst/>
          </a:prstGeom>
          <a:noFill/>
        </p:spPr>
        <p:txBody>
          <a:bodyPr wrap="square" rtlCol="0">
            <a:spAutoFit/>
          </a:bodyPr>
          <a:lstStyle/>
          <a:p>
            <a:pPr algn="ctr" fontAlgn="base">
              <a:spcBef>
                <a:spcPct val="20000"/>
              </a:spcBef>
              <a:spcAft>
                <a:spcPct val="0"/>
              </a:spcAft>
            </a:pPr>
            <a:r>
              <a:rPr lang="en-US" sz="2000" b="1" i="1" dirty="0">
                <a:solidFill>
                  <a:srgbClr val="000000"/>
                </a:solidFill>
              </a:rPr>
              <a:t>P</a:t>
            </a:r>
            <a:r>
              <a:rPr lang="en-US" sz="2000" b="1" i="1" dirty="0" smtClean="0">
                <a:solidFill>
                  <a:srgbClr val="000000"/>
                </a:solidFill>
              </a:rPr>
              <a:t>rovide </a:t>
            </a:r>
            <a:r>
              <a:rPr lang="en-US" sz="2000" b="1" i="1" dirty="0">
                <a:solidFill>
                  <a:srgbClr val="000000"/>
                </a:solidFill>
              </a:rPr>
              <a:t>Civil Engineering services &amp;</a:t>
            </a:r>
            <a:r>
              <a:rPr lang="en-US" sz="2000" b="1" i="1" dirty="0" smtClean="0">
                <a:solidFill>
                  <a:srgbClr val="000000"/>
                </a:solidFill>
              </a:rPr>
              <a:t> </a:t>
            </a:r>
            <a:r>
              <a:rPr lang="en-US" sz="2000" b="1" i="1" dirty="0">
                <a:solidFill>
                  <a:srgbClr val="000000"/>
                </a:solidFill>
              </a:rPr>
              <a:t>enterprise lifecycle leadership to Air Force installations </a:t>
            </a:r>
            <a:r>
              <a:rPr lang="en-US" sz="2000" b="1" i="1" dirty="0" smtClean="0">
                <a:solidFill>
                  <a:srgbClr val="000000"/>
                </a:solidFill>
              </a:rPr>
              <a:t>that </a:t>
            </a:r>
            <a:r>
              <a:rPr lang="en-US" sz="2000" b="1" i="1" dirty="0" smtClean="0">
                <a:solidFill>
                  <a:srgbClr val="990000"/>
                </a:solidFill>
              </a:rPr>
              <a:t>enable </a:t>
            </a:r>
            <a:r>
              <a:rPr lang="en-US" sz="2000" b="1" i="1" dirty="0">
                <a:solidFill>
                  <a:srgbClr val="990000"/>
                </a:solidFill>
              </a:rPr>
              <a:t>the </a:t>
            </a:r>
            <a:r>
              <a:rPr lang="en-US" sz="2000" b="1" i="1" dirty="0" smtClean="0">
                <a:solidFill>
                  <a:srgbClr val="990000"/>
                </a:solidFill>
              </a:rPr>
              <a:t>warfighter</a:t>
            </a:r>
            <a:endParaRPr lang="en-US" sz="2000" b="1" i="1" dirty="0">
              <a:solidFill>
                <a:srgbClr val="990000"/>
              </a:solidFill>
            </a:endParaRPr>
          </a:p>
        </p:txBody>
      </p:sp>
      <p:sp>
        <p:nvSpPr>
          <p:cNvPr id="5" name="TextBox 4"/>
          <p:cNvSpPr txBox="1"/>
          <p:nvPr/>
        </p:nvSpPr>
        <p:spPr>
          <a:xfrm>
            <a:off x="143515" y="4744596"/>
            <a:ext cx="8668986" cy="1323439"/>
          </a:xfrm>
          <a:prstGeom prst="rect">
            <a:avLst/>
          </a:prstGeom>
          <a:noFill/>
        </p:spPr>
        <p:txBody>
          <a:bodyPr wrap="square" rtlCol="0">
            <a:spAutoFit/>
          </a:bodyPr>
          <a:lstStyle/>
          <a:p>
            <a:pPr lvl="1" algn="ctr"/>
            <a:r>
              <a:rPr lang="en-US" sz="2000" b="1" i="1" dirty="0"/>
              <a:t>Provide integrated facility engineering management, centralized program execution, design and construction expertise, and technical services that optimize Air Force and Joint capabilities through sustainable installations.</a:t>
            </a:r>
            <a:endParaRPr lang="en-US" sz="2000" b="1" i="1" dirty="0"/>
          </a:p>
        </p:txBody>
      </p:sp>
      <p:sp>
        <p:nvSpPr>
          <p:cNvPr id="7" name="Rounded Rectangle 6"/>
          <p:cNvSpPr/>
          <p:nvPr/>
        </p:nvSpPr>
        <p:spPr bwMode="auto">
          <a:xfrm>
            <a:off x="1422417" y="4227359"/>
            <a:ext cx="6653433" cy="517237"/>
          </a:xfrm>
          <a:prstGeom prst="roundRect">
            <a:avLst/>
          </a:pr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b="1" dirty="0" smtClean="0">
                <a:solidFill>
                  <a:srgbClr val="000099"/>
                </a:solidFill>
              </a:rPr>
              <a:t>AFCEC Facilities Directorate</a:t>
            </a:r>
            <a:endParaRPr lang="en-US" sz="3600" b="1" dirty="0" smtClean="0">
              <a:solidFill>
                <a:srgbClr val="000099"/>
              </a:solidFill>
            </a:endParaRPr>
          </a:p>
        </p:txBody>
      </p:sp>
      <p:sp>
        <p:nvSpPr>
          <p:cNvPr id="13" name="Rounded Rectangle 12"/>
          <p:cNvSpPr/>
          <p:nvPr/>
        </p:nvSpPr>
        <p:spPr bwMode="auto">
          <a:xfrm>
            <a:off x="1704790" y="1576649"/>
            <a:ext cx="5546435" cy="517237"/>
          </a:xfrm>
          <a:prstGeom prst="roundRect">
            <a:avLst/>
          </a:pr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b="1" dirty="0" smtClean="0">
                <a:solidFill>
                  <a:srgbClr val="000099"/>
                </a:solidFill>
              </a:rPr>
              <a:t>AFCEC Mission</a:t>
            </a:r>
          </a:p>
        </p:txBody>
      </p:sp>
      <p:sp>
        <p:nvSpPr>
          <p:cNvPr id="17" name="Title 1"/>
          <p:cNvSpPr>
            <a:spLocks noGrp="1"/>
          </p:cNvSpPr>
          <p:nvPr>
            <p:ph type="title"/>
          </p:nvPr>
        </p:nvSpPr>
        <p:spPr/>
        <p:txBody>
          <a:bodyPr/>
          <a:lstStyle/>
          <a:p>
            <a:r>
              <a:rPr lang="en-US" dirty="0" smtClean="0"/>
              <a:t>AFCEC </a:t>
            </a:r>
            <a:r>
              <a:rPr lang="en-US" dirty="0" smtClean="0"/>
              <a:t>Mission</a:t>
            </a:r>
            <a:endParaRPr lang="en-US" dirty="0"/>
          </a:p>
        </p:txBody>
      </p:sp>
      <p:sp>
        <p:nvSpPr>
          <p:cNvPr id="2" name="Slide Number Placeholder 1"/>
          <p:cNvSpPr>
            <a:spLocks noGrp="1"/>
          </p:cNvSpPr>
          <p:nvPr>
            <p:ph type="sldNum" sz="quarter" idx="10"/>
          </p:nvPr>
        </p:nvSpPr>
        <p:spPr/>
        <p:txBody>
          <a:bodyPr/>
          <a:lstStyle/>
          <a:p>
            <a:pPr>
              <a:defRPr/>
            </a:pPr>
            <a:fld id="{B7ED3306-29F1-4E6E-BA13-8ACD1C56B579}"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424976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8948" y="228600"/>
            <a:ext cx="5334000" cy="553998"/>
          </a:xfrm>
          <a:prstGeom prst="rect">
            <a:avLst/>
          </a:prstGeom>
        </p:spPr>
        <p:txBody>
          <a:bodyPr vert="horz" wrap="square" lIns="0" tIns="0" rIns="0" bIns="0" rtlCol="0">
            <a:spAutoFit/>
          </a:bodyPr>
          <a:lstStyle/>
          <a:p>
            <a:pPr marL="12700">
              <a:lnSpc>
                <a:spcPct val="100000"/>
              </a:lnSpc>
            </a:pPr>
            <a:r>
              <a:rPr lang="en-US" dirty="0" smtClean="0"/>
              <a:t>Challenges</a:t>
            </a:r>
            <a:endParaRPr dirty="0"/>
          </a:p>
        </p:txBody>
      </p:sp>
      <p:sp>
        <p:nvSpPr>
          <p:cNvPr id="4" name="object 4"/>
          <p:cNvSpPr txBox="1">
            <a:spLocks noGrp="1"/>
          </p:cNvSpPr>
          <p:nvPr>
            <p:ph type="sldNum" sz="quarter" idx="4294967295"/>
          </p:nvPr>
        </p:nvSpPr>
        <p:spPr>
          <a:prstGeom prst="rect">
            <a:avLst/>
          </a:prstGeom>
        </p:spPr>
        <p:txBody>
          <a:bodyPr vert="horz" wrap="square" lIns="0" tIns="1270" rIns="0" bIns="0" rtlCol="0">
            <a:spAutoFit/>
          </a:bodyPr>
          <a:lstStyle/>
          <a:p>
            <a:pPr marL="25400">
              <a:lnSpc>
                <a:spcPct val="100000"/>
              </a:lnSpc>
              <a:spcBef>
                <a:spcPts val="10"/>
              </a:spcBef>
            </a:pPr>
            <a:fld id="{81D60167-4931-47E6-BA6A-407CBD079E47}" type="slidenum">
              <a:rPr dirty="0"/>
              <a:t>3</a:t>
            </a:fld>
            <a:endParaRPr dirty="0"/>
          </a:p>
        </p:txBody>
      </p:sp>
      <p:sp>
        <p:nvSpPr>
          <p:cNvPr id="3" name="object 3"/>
          <p:cNvSpPr txBox="1"/>
          <p:nvPr/>
        </p:nvSpPr>
        <p:spPr>
          <a:xfrm>
            <a:off x="152400" y="1252473"/>
            <a:ext cx="8839200" cy="1107996"/>
          </a:xfrm>
          <a:prstGeom prst="rect">
            <a:avLst/>
          </a:prstGeom>
        </p:spPr>
        <p:txBody>
          <a:bodyPr vert="horz" wrap="square" lIns="0" tIns="0" rIns="0" bIns="0" rtlCol="0">
            <a:spAutoFit/>
          </a:bodyPr>
          <a:lstStyle/>
          <a:p>
            <a:pPr marL="355600" indent="-342900">
              <a:buFont typeface="Arial"/>
              <a:buChar char="•"/>
              <a:tabLst>
                <a:tab pos="354965" algn="l"/>
                <a:tab pos="355600" algn="l"/>
              </a:tabLst>
            </a:pPr>
            <a:r>
              <a:rPr lang="en-US" sz="2400" b="1" spc="-5" dirty="0" smtClean="0">
                <a:latin typeface="Arial"/>
                <a:cs typeface="Arial"/>
              </a:rPr>
              <a:t>Increased </a:t>
            </a:r>
            <a:r>
              <a:rPr lang="en-US" sz="2400" b="1" spc="-5" dirty="0">
                <a:latin typeface="Arial"/>
                <a:cs typeface="Arial"/>
              </a:rPr>
              <a:t>construction costs in regional hot </a:t>
            </a:r>
            <a:r>
              <a:rPr lang="en-US" sz="2400" b="1" spc="-5" dirty="0" smtClean="0">
                <a:latin typeface="Arial"/>
                <a:cs typeface="Arial"/>
              </a:rPr>
              <a:t>markets &amp; nationwide</a:t>
            </a:r>
            <a:endParaRPr lang="en-US" sz="2400" b="1" spc="-5" dirty="0" smtClean="0">
              <a:latin typeface="Arial"/>
              <a:cs typeface="Arial"/>
            </a:endParaRPr>
          </a:p>
          <a:p>
            <a:pPr marL="12700">
              <a:tabLst>
                <a:tab pos="354965" algn="l"/>
                <a:tab pos="355600" algn="l"/>
              </a:tabLst>
            </a:pPr>
            <a:endParaRPr lang="en-US" sz="2400" b="1" spc="-5" dirty="0" smtClean="0">
              <a:latin typeface="Arial"/>
              <a:cs typeface="Arial"/>
            </a:endParaRPr>
          </a:p>
        </p:txBody>
      </p:sp>
      <p:sp>
        <p:nvSpPr>
          <p:cNvPr id="6" name="object 3"/>
          <p:cNvSpPr txBox="1"/>
          <p:nvPr/>
        </p:nvSpPr>
        <p:spPr>
          <a:xfrm>
            <a:off x="171450" y="2418814"/>
            <a:ext cx="5794232" cy="3877985"/>
          </a:xfrm>
          <a:prstGeom prst="rect">
            <a:avLst/>
          </a:prstGeom>
        </p:spPr>
        <p:txBody>
          <a:bodyPr vert="horz" wrap="square" lIns="0" tIns="0" rIns="0" bIns="0" rtlCol="0">
            <a:spAutoFit/>
          </a:bodyPr>
          <a:lstStyle/>
          <a:p>
            <a:pPr marL="355600" indent="-342900">
              <a:buFont typeface="Arial"/>
              <a:buChar char="•"/>
              <a:tabLst>
                <a:tab pos="354965" algn="l"/>
                <a:tab pos="355600" algn="l"/>
              </a:tabLst>
            </a:pPr>
            <a:r>
              <a:rPr lang="en-US" sz="2400" b="1" spc="-5" dirty="0" smtClean="0">
                <a:latin typeface="Arial"/>
                <a:cs typeface="Arial"/>
              </a:rPr>
              <a:t>Execution </a:t>
            </a:r>
            <a:r>
              <a:rPr lang="en-US" sz="2400" b="1" spc="-5" dirty="0">
                <a:latin typeface="Arial"/>
                <a:cs typeface="Arial"/>
              </a:rPr>
              <a:t>of High Visibility </a:t>
            </a:r>
            <a:r>
              <a:rPr lang="en-US" sz="2400" b="1" spc="-5" dirty="0" smtClean="0">
                <a:latin typeface="Arial"/>
                <a:cs typeface="Arial"/>
              </a:rPr>
              <a:t>Projects (MILCON </a:t>
            </a:r>
            <a:r>
              <a:rPr lang="en-US" sz="2400" b="1" spc="-5" dirty="0">
                <a:latin typeface="Arial"/>
                <a:cs typeface="Arial"/>
              </a:rPr>
              <a:t>&amp; </a:t>
            </a:r>
            <a:r>
              <a:rPr lang="en-US" sz="2400" b="1" spc="-5" dirty="0" smtClean="0">
                <a:latin typeface="Arial"/>
                <a:cs typeface="Arial"/>
              </a:rPr>
              <a:t>FSRM</a:t>
            </a:r>
            <a:r>
              <a:rPr lang="en-US" sz="2400" b="1" spc="-5" dirty="0" smtClean="0">
                <a:latin typeface="Arial"/>
                <a:cs typeface="Arial"/>
              </a:rPr>
              <a:t>)</a:t>
            </a:r>
          </a:p>
          <a:p>
            <a:pPr marL="812800" lvl="1" indent="-342900">
              <a:buFont typeface="Arial"/>
              <a:buChar char="•"/>
              <a:tabLst>
                <a:tab pos="354965" algn="l"/>
                <a:tab pos="355600" algn="l"/>
              </a:tabLst>
            </a:pPr>
            <a:r>
              <a:rPr lang="en-US" b="1" spc="-5" dirty="0">
                <a:cs typeface="Arial"/>
              </a:rPr>
              <a:t>New Mission </a:t>
            </a:r>
            <a:r>
              <a:rPr lang="en-US" b="1" spc="-5" dirty="0" err="1">
                <a:cs typeface="Arial"/>
              </a:rPr>
              <a:t>Beddown</a:t>
            </a:r>
            <a:r>
              <a:rPr lang="en-US" b="1" spc="-5" dirty="0">
                <a:cs typeface="Arial"/>
              </a:rPr>
              <a:t>: F-35A, </a:t>
            </a:r>
            <a:r>
              <a:rPr lang="en-US" b="1" spc="-5" dirty="0" smtClean="0">
                <a:cs typeface="Arial"/>
              </a:rPr>
              <a:t>KC-46A, MQ-9,</a:t>
            </a:r>
          </a:p>
          <a:p>
            <a:pPr marL="927100" lvl="2">
              <a:tabLst>
                <a:tab pos="354965" algn="l"/>
                <a:tab pos="355600" algn="l"/>
              </a:tabLst>
            </a:pPr>
            <a:r>
              <a:rPr lang="en-US" b="1" spc="-5" dirty="0" smtClean="0">
                <a:cs typeface="Arial"/>
              </a:rPr>
              <a:t>B-21, GBSD, VC-25B, CRH</a:t>
            </a:r>
            <a:endParaRPr lang="en-US" b="1" spc="-5" dirty="0">
              <a:cs typeface="Arial"/>
            </a:endParaRPr>
          </a:p>
          <a:p>
            <a:pPr marL="812800" lvl="1" indent="-342900">
              <a:buFont typeface="Arial"/>
              <a:buChar char="•"/>
              <a:tabLst>
                <a:tab pos="354965" algn="l"/>
                <a:tab pos="355600" algn="l"/>
              </a:tabLst>
            </a:pPr>
            <a:r>
              <a:rPr lang="en-US" b="1" spc="-5" dirty="0" smtClean="0">
                <a:cs typeface="Arial"/>
              </a:rPr>
              <a:t>Corporate Initiatives/Chief Go-Do’s </a:t>
            </a:r>
            <a:r>
              <a:rPr lang="en-US" b="1" spc="-5" dirty="0">
                <a:cs typeface="Arial"/>
              </a:rPr>
              <a:t>- Weapons </a:t>
            </a:r>
            <a:r>
              <a:rPr lang="en-US" b="1" spc="-5" dirty="0" smtClean="0">
                <a:cs typeface="Arial"/>
              </a:rPr>
              <a:t>Storage/Generation </a:t>
            </a:r>
            <a:r>
              <a:rPr lang="en-US" b="1" spc="-5" dirty="0">
                <a:cs typeface="Arial"/>
              </a:rPr>
              <a:t>Facilities, BMT Recruit Recap, MIT-Lincoln Lab </a:t>
            </a:r>
          </a:p>
          <a:p>
            <a:pPr marL="812800" lvl="1" indent="-342900">
              <a:buFont typeface="Arial"/>
              <a:buChar char="•"/>
              <a:tabLst>
                <a:tab pos="354965" algn="l"/>
                <a:tab pos="355600" algn="l"/>
              </a:tabLst>
            </a:pPr>
            <a:r>
              <a:rPr lang="en-US" b="1" spc="-5" dirty="0" smtClean="0">
                <a:latin typeface="Arial"/>
                <a:cs typeface="Arial"/>
              </a:rPr>
              <a:t>European </a:t>
            </a:r>
            <a:r>
              <a:rPr lang="en-US" b="1" spc="-5" dirty="0">
                <a:latin typeface="Arial"/>
                <a:cs typeface="Arial"/>
              </a:rPr>
              <a:t>Infrastructure Consolidation (</a:t>
            </a:r>
            <a:r>
              <a:rPr lang="en-US" b="1" spc="-5" dirty="0" smtClean="0">
                <a:latin typeface="Arial"/>
                <a:cs typeface="Arial"/>
              </a:rPr>
              <a:t>EIC)</a:t>
            </a:r>
          </a:p>
          <a:p>
            <a:pPr marL="812800" lvl="1" indent="-342900">
              <a:buFont typeface="Arial"/>
              <a:buChar char="•"/>
              <a:tabLst>
                <a:tab pos="354965" algn="l"/>
                <a:tab pos="355600" algn="l"/>
              </a:tabLst>
            </a:pPr>
            <a:r>
              <a:rPr lang="en-US" b="1" spc="-5" dirty="0" smtClean="0">
                <a:latin typeface="Arial"/>
                <a:cs typeface="Arial"/>
              </a:rPr>
              <a:t>European </a:t>
            </a:r>
            <a:r>
              <a:rPr lang="en-US" b="1" spc="-5" dirty="0">
                <a:latin typeface="Arial"/>
                <a:cs typeface="Arial"/>
              </a:rPr>
              <a:t>Deterrence Initiative (</a:t>
            </a:r>
            <a:r>
              <a:rPr lang="en-US" b="1" spc="-5" dirty="0" smtClean="0">
                <a:latin typeface="Arial"/>
                <a:cs typeface="Arial"/>
              </a:rPr>
              <a:t>EDI)</a:t>
            </a:r>
          </a:p>
          <a:p>
            <a:pPr marL="812800" lvl="1" indent="-342900">
              <a:buFont typeface="Arial"/>
              <a:buChar char="•"/>
              <a:tabLst>
                <a:tab pos="354965" algn="l"/>
                <a:tab pos="355600" algn="l"/>
              </a:tabLst>
            </a:pPr>
            <a:r>
              <a:rPr lang="en-US" b="1" spc="-5" dirty="0" smtClean="0">
                <a:latin typeface="Arial"/>
                <a:cs typeface="Arial"/>
              </a:rPr>
              <a:t>Asia </a:t>
            </a:r>
            <a:r>
              <a:rPr lang="en-US" b="1" spc="-5" dirty="0">
                <a:latin typeface="Arial"/>
                <a:cs typeface="Arial"/>
              </a:rPr>
              <a:t>Pacific Stabilization Initiative (</a:t>
            </a:r>
            <a:r>
              <a:rPr lang="en-US" b="1" spc="-5" dirty="0" smtClean="0">
                <a:latin typeface="Arial"/>
                <a:cs typeface="Arial"/>
              </a:rPr>
              <a:t>APSI)</a:t>
            </a:r>
          </a:p>
          <a:p>
            <a:pPr marL="812800" lvl="1" indent="-342900">
              <a:buFont typeface="Arial"/>
              <a:buChar char="•"/>
              <a:tabLst>
                <a:tab pos="354965" algn="l"/>
                <a:tab pos="355600" algn="l"/>
              </a:tabLst>
            </a:pPr>
            <a:r>
              <a:rPr lang="en-US" b="1" spc="-5" dirty="0" smtClean="0">
                <a:latin typeface="Arial"/>
                <a:cs typeface="Arial"/>
              </a:rPr>
              <a:t>FSRM </a:t>
            </a:r>
            <a:r>
              <a:rPr lang="en-US" b="1" spc="-5" dirty="0">
                <a:latin typeface="Arial"/>
                <a:cs typeface="Arial"/>
              </a:rPr>
              <a:t>- Runway Repair, Major Facility </a:t>
            </a:r>
            <a:r>
              <a:rPr lang="en-US" b="1" spc="-5" dirty="0" smtClean="0">
                <a:latin typeface="Arial"/>
                <a:cs typeface="Arial"/>
              </a:rPr>
              <a:t>Renovations (MAJCOM HQ’s)</a:t>
            </a:r>
            <a:endParaRPr lang="en-US" b="1" spc="-5" dirty="0" smtClean="0">
              <a:latin typeface="Arial"/>
              <a:cs typeface="Arial"/>
            </a:endParaRPr>
          </a:p>
          <a:p>
            <a:pPr marL="812800" lvl="1" indent="-342900">
              <a:buFont typeface="Arial"/>
              <a:buChar char="•"/>
              <a:tabLst>
                <a:tab pos="354965" algn="l"/>
                <a:tab pos="355600" algn="l"/>
              </a:tabLst>
            </a:pPr>
            <a:endParaRPr lang="en-US" sz="2400" b="1" spc="-5" dirty="0" smtClean="0">
              <a:latin typeface="Arial"/>
              <a:cs typeface="Aria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1432" y="1999357"/>
            <a:ext cx="2623056" cy="149376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779" b="19445"/>
          <a:stretch/>
        </p:blipFill>
        <p:spPr>
          <a:xfrm>
            <a:off x="6425286" y="3589021"/>
            <a:ext cx="2321160" cy="1371600"/>
          </a:xfrm>
          <a:prstGeom prst="rect">
            <a:avLst/>
          </a:prstGeom>
        </p:spPr>
      </p:pic>
    </p:spTree>
    <p:extLst>
      <p:ext uri="{BB962C8B-B14F-4D97-AF65-F5344CB8AC3E}">
        <p14:creationId xmlns:p14="http://schemas.microsoft.com/office/powerpoint/2010/main" val="111273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05"/>
          <p:cNvSpPr txBox="1">
            <a:spLocks noChangeArrowheads="1"/>
          </p:cNvSpPr>
          <p:nvPr/>
        </p:nvSpPr>
        <p:spPr bwMode="auto">
          <a:xfrm>
            <a:off x="1524000" y="0"/>
            <a:ext cx="7337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defRPr/>
            </a:pPr>
            <a:r>
              <a:rPr lang="en-US" altLang="en-US" sz="3600" dirty="0" smtClean="0">
                <a:solidFill>
                  <a:schemeClr val="accent6">
                    <a:lumMod val="50000"/>
                  </a:schemeClr>
                </a:solidFill>
              </a:rPr>
              <a:t>MILCON TIMELINE </a:t>
            </a:r>
            <a:r>
              <a:rPr lang="en-US" altLang="en-US" sz="3200" dirty="0" smtClean="0">
                <a:solidFill>
                  <a:srgbClr val="002060"/>
                </a:solidFill>
              </a:rPr>
              <a:t/>
            </a:r>
            <a:br>
              <a:rPr lang="en-US" altLang="en-US" sz="3200" dirty="0" smtClean="0">
                <a:solidFill>
                  <a:srgbClr val="002060"/>
                </a:solidFill>
              </a:rPr>
            </a:br>
            <a:r>
              <a:rPr lang="en-US" altLang="en-US" sz="2400" dirty="0" smtClean="0">
                <a:solidFill>
                  <a:srgbClr val="002060"/>
                </a:solidFill>
              </a:rPr>
              <a:t/>
            </a:r>
            <a:br>
              <a:rPr lang="en-US" altLang="en-US" sz="2400" dirty="0" smtClean="0">
                <a:solidFill>
                  <a:srgbClr val="002060"/>
                </a:solidFill>
              </a:rPr>
            </a:br>
            <a:endParaRPr lang="en-US" altLang="en-US" sz="2400" dirty="0" smtClean="0">
              <a:solidFill>
                <a:srgbClr val="002060"/>
              </a:solidFill>
            </a:endParaRPr>
          </a:p>
        </p:txBody>
      </p:sp>
      <p:cxnSp>
        <p:nvCxnSpPr>
          <p:cNvPr id="20483" name="Straight Connector 359"/>
          <p:cNvCxnSpPr>
            <a:cxnSpLocks noChangeShapeType="1"/>
          </p:cNvCxnSpPr>
          <p:nvPr/>
        </p:nvCxnSpPr>
        <p:spPr bwMode="auto">
          <a:xfrm rot="16200000" flipH="1">
            <a:off x="-2026444" y="4028282"/>
            <a:ext cx="4846637" cy="0"/>
          </a:xfrm>
          <a:prstGeom prst="line">
            <a:avLst/>
          </a:prstGeom>
          <a:noFill/>
          <a:ln w="12700" algn="ctr">
            <a:solidFill>
              <a:schemeClr val="tx2"/>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20484" name="Straight Connector 360"/>
          <p:cNvCxnSpPr>
            <a:cxnSpLocks noChangeShapeType="1"/>
          </p:cNvCxnSpPr>
          <p:nvPr/>
        </p:nvCxnSpPr>
        <p:spPr bwMode="auto">
          <a:xfrm rot="16200000" flipH="1">
            <a:off x="6326981" y="4039394"/>
            <a:ext cx="4846638" cy="0"/>
          </a:xfrm>
          <a:prstGeom prst="line">
            <a:avLst/>
          </a:prstGeom>
          <a:noFill/>
          <a:ln w="12700" algn="ctr">
            <a:solidFill>
              <a:schemeClr val="tx2"/>
            </a:solidFill>
            <a:prstDash val="dash"/>
            <a:round/>
            <a:headEnd type="none" w="lg" len="lg"/>
            <a:tailEnd type="none" w="lg" len="lg"/>
          </a:ln>
          <a:extLst>
            <a:ext uri="{909E8E84-426E-40DD-AFC4-6F175D3DCCD1}">
              <a14:hiddenFill xmlns:a14="http://schemas.microsoft.com/office/drawing/2010/main">
                <a:noFill/>
              </a14:hiddenFill>
            </a:ext>
          </a:extLst>
        </p:spPr>
      </p:cxnSp>
      <p:sp>
        <p:nvSpPr>
          <p:cNvPr id="237" name="Rounded Rectangle 4"/>
          <p:cNvSpPr/>
          <p:nvPr/>
        </p:nvSpPr>
        <p:spPr>
          <a:xfrm>
            <a:off x="336550" y="1268413"/>
            <a:ext cx="8524875" cy="527050"/>
          </a:xfrm>
          <a:prstGeom prst="rect">
            <a:avLst/>
          </a:prstGeom>
          <a:solidFill>
            <a:srgbClr val="CCECFF">
              <a:alpha val="61000"/>
            </a:srgbClr>
          </a:solidFill>
          <a:ln w="9525"/>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defTabSz="622300">
              <a:lnSpc>
                <a:spcPct val="90000"/>
              </a:lnSpc>
              <a:spcAft>
                <a:spcPct val="35000"/>
              </a:spcAft>
              <a:defRPr/>
            </a:pPr>
            <a:endParaRPr lang="en-US">
              <a:solidFill>
                <a:srgbClr val="FFFFFF"/>
              </a:solidFill>
            </a:endParaRPr>
          </a:p>
        </p:txBody>
      </p:sp>
      <p:sp>
        <p:nvSpPr>
          <p:cNvPr id="20486" name="Title 1"/>
          <p:cNvSpPr>
            <a:spLocks noGrp="1"/>
          </p:cNvSpPr>
          <p:nvPr>
            <p:ph type="title"/>
          </p:nvPr>
        </p:nvSpPr>
        <p:spPr>
          <a:xfrm>
            <a:off x="2852738" y="1135063"/>
            <a:ext cx="6162675" cy="1143000"/>
          </a:xfrm>
        </p:spPr>
        <p:txBody>
          <a:bodyPr/>
          <a:lstStyle/>
          <a:p>
            <a:r>
              <a:rPr lang="en-US" altLang="en-US" dirty="0" smtClean="0"/>
              <a:t>	</a:t>
            </a:r>
          </a:p>
        </p:txBody>
      </p:sp>
      <p:cxnSp>
        <p:nvCxnSpPr>
          <p:cNvPr id="20487" name="Straight Connector 6"/>
          <p:cNvCxnSpPr>
            <a:cxnSpLocks noChangeShapeType="1"/>
          </p:cNvCxnSpPr>
          <p:nvPr/>
        </p:nvCxnSpPr>
        <p:spPr bwMode="auto">
          <a:xfrm rot="16200000" flipH="1">
            <a:off x="34845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488" name="Straight Connector 7"/>
          <p:cNvCxnSpPr>
            <a:cxnSpLocks noChangeShapeType="1"/>
          </p:cNvCxnSpPr>
          <p:nvPr/>
        </p:nvCxnSpPr>
        <p:spPr bwMode="auto">
          <a:xfrm rot="16200000" flipH="1">
            <a:off x="46434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489" name="Straight Connector 8"/>
          <p:cNvCxnSpPr>
            <a:cxnSpLocks noChangeShapeType="1"/>
          </p:cNvCxnSpPr>
          <p:nvPr/>
        </p:nvCxnSpPr>
        <p:spPr bwMode="auto">
          <a:xfrm rot="16200000" flipH="1">
            <a:off x="58023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490" name="Straight Connector 9"/>
          <p:cNvCxnSpPr>
            <a:cxnSpLocks noChangeShapeType="1"/>
          </p:cNvCxnSpPr>
          <p:nvPr/>
        </p:nvCxnSpPr>
        <p:spPr bwMode="auto">
          <a:xfrm rot="16200000" flipH="1">
            <a:off x="69611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491" name="Straight Connector 10"/>
          <p:cNvCxnSpPr>
            <a:cxnSpLocks noChangeShapeType="1"/>
          </p:cNvCxnSpPr>
          <p:nvPr/>
        </p:nvCxnSpPr>
        <p:spPr bwMode="auto">
          <a:xfrm rot="16200000" flipH="1">
            <a:off x="81200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492" name="Straight Connector 11"/>
          <p:cNvCxnSpPr>
            <a:cxnSpLocks noChangeShapeType="1"/>
          </p:cNvCxnSpPr>
          <p:nvPr/>
        </p:nvCxnSpPr>
        <p:spPr bwMode="auto">
          <a:xfrm rot="16200000" flipH="1">
            <a:off x="92789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493" name="Straight Connector 12"/>
          <p:cNvCxnSpPr>
            <a:cxnSpLocks noChangeShapeType="1"/>
          </p:cNvCxnSpPr>
          <p:nvPr/>
        </p:nvCxnSpPr>
        <p:spPr bwMode="auto">
          <a:xfrm rot="16200000" flipH="1">
            <a:off x="104378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494" name="Straight Connector 13"/>
          <p:cNvCxnSpPr>
            <a:cxnSpLocks noChangeShapeType="1"/>
          </p:cNvCxnSpPr>
          <p:nvPr/>
        </p:nvCxnSpPr>
        <p:spPr bwMode="auto">
          <a:xfrm rot="16200000" flipH="1">
            <a:off x="115966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495" name="Straight Connector 14"/>
          <p:cNvCxnSpPr>
            <a:cxnSpLocks noChangeShapeType="1"/>
          </p:cNvCxnSpPr>
          <p:nvPr/>
        </p:nvCxnSpPr>
        <p:spPr bwMode="auto">
          <a:xfrm rot="16200000" flipH="1">
            <a:off x="127555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496" name="Straight Connector 15"/>
          <p:cNvCxnSpPr>
            <a:cxnSpLocks noChangeShapeType="1"/>
          </p:cNvCxnSpPr>
          <p:nvPr/>
        </p:nvCxnSpPr>
        <p:spPr bwMode="auto">
          <a:xfrm rot="16200000" flipH="1">
            <a:off x="139144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497" name="Straight Connector 16"/>
          <p:cNvCxnSpPr>
            <a:cxnSpLocks noChangeShapeType="1"/>
          </p:cNvCxnSpPr>
          <p:nvPr/>
        </p:nvCxnSpPr>
        <p:spPr bwMode="auto">
          <a:xfrm rot="16200000" flipH="1">
            <a:off x="150733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498" name="Straight Connector 17"/>
          <p:cNvCxnSpPr>
            <a:cxnSpLocks noChangeShapeType="1"/>
          </p:cNvCxnSpPr>
          <p:nvPr/>
        </p:nvCxnSpPr>
        <p:spPr bwMode="auto">
          <a:xfrm rot="16200000" flipH="1">
            <a:off x="162321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499" name="Straight Connector 19"/>
          <p:cNvCxnSpPr>
            <a:cxnSpLocks noChangeShapeType="1"/>
          </p:cNvCxnSpPr>
          <p:nvPr/>
        </p:nvCxnSpPr>
        <p:spPr bwMode="auto">
          <a:xfrm rot="16200000" flipH="1">
            <a:off x="173910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00" name="Straight Connector 21"/>
          <p:cNvCxnSpPr>
            <a:cxnSpLocks noChangeShapeType="1"/>
          </p:cNvCxnSpPr>
          <p:nvPr/>
        </p:nvCxnSpPr>
        <p:spPr bwMode="auto">
          <a:xfrm rot="16200000" flipH="1">
            <a:off x="185499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01" name="Straight Connector 22"/>
          <p:cNvCxnSpPr>
            <a:cxnSpLocks noChangeShapeType="1"/>
          </p:cNvCxnSpPr>
          <p:nvPr/>
        </p:nvCxnSpPr>
        <p:spPr bwMode="auto">
          <a:xfrm rot="16200000" flipH="1">
            <a:off x="197088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02" name="Straight Connector 23"/>
          <p:cNvCxnSpPr>
            <a:cxnSpLocks noChangeShapeType="1"/>
          </p:cNvCxnSpPr>
          <p:nvPr/>
        </p:nvCxnSpPr>
        <p:spPr bwMode="auto">
          <a:xfrm rot="16200000" flipH="1">
            <a:off x="208676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03" name="Straight Connector 24"/>
          <p:cNvCxnSpPr>
            <a:cxnSpLocks noChangeShapeType="1"/>
          </p:cNvCxnSpPr>
          <p:nvPr/>
        </p:nvCxnSpPr>
        <p:spPr bwMode="auto">
          <a:xfrm rot="16200000" flipH="1">
            <a:off x="231854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04" name="Straight Connector 25"/>
          <p:cNvCxnSpPr>
            <a:cxnSpLocks noChangeShapeType="1"/>
          </p:cNvCxnSpPr>
          <p:nvPr/>
        </p:nvCxnSpPr>
        <p:spPr bwMode="auto">
          <a:xfrm rot="16200000" flipH="1">
            <a:off x="255031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05" name="Straight Connector 26"/>
          <p:cNvCxnSpPr>
            <a:cxnSpLocks noChangeShapeType="1"/>
          </p:cNvCxnSpPr>
          <p:nvPr/>
        </p:nvCxnSpPr>
        <p:spPr bwMode="auto">
          <a:xfrm rot="16200000" flipH="1">
            <a:off x="278209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06" name="Straight Connector 27"/>
          <p:cNvCxnSpPr>
            <a:cxnSpLocks noChangeShapeType="1"/>
          </p:cNvCxnSpPr>
          <p:nvPr/>
        </p:nvCxnSpPr>
        <p:spPr bwMode="auto">
          <a:xfrm rot="16200000" flipH="1">
            <a:off x="301545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07" name="Straight Connector 28"/>
          <p:cNvCxnSpPr>
            <a:cxnSpLocks noChangeShapeType="1"/>
          </p:cNvCxnSpPr>
          <p:nvPr/>
        </p:nvCxnSpPr>
        <p:spPr bwMode="auto">
          <a:xfrm rot="16200000" flipH="1">
            <a:off x="324723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08" name="Straight Connector 29"/>
          <p:cNvCxnSpPr>
            <a:cxnSpLocks noChangeShapeType="1"/>
          </p:cNvCxnSpPr>
          <p:nvPr/>
        </p:nvCxnSpPr>
        <p:spPr bwMode="auto">
          <a:xfrm rot="16200000" flipH="1">
            <a:off x="359489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09" name="Straight Connector 30"/>
          <p:cNvCxnSpPr>
            <a:cxnSpLocks noChangeShapeType="1"/>
          </p:cNvCxnSpPr>
          <p:nvPr/>
        </p:nvCxnSpPr>
        <p:spPr bwMode="auto">
          <a:xfrm rot="16200000" flipH="1">
            <a:off x="394255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10" name="Straight Connector 31"/>
          <p:cNvCxnSpPr>
            <a:cxnSpLocks noChangeShapeType="1"/>
          </p:cNvCxnSpPr>
          <p:nvPr/>
        </p:nvCxnSpPr>
        <p:spPr bwMode="auto">
          <a:xfrm rot="16200000" flipH="1">
            <a:off x="429021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11" name="Straight Connector 32"/>
          <p:cNvCxnSpPr>
            <a:cxnSpLocks noChangeShapeType="1"/>
          </p:cNvCxnSpPr>
          <p:nvPr/>
        </p:nvCxnSpPr>
        <p:spPr bwMode="auto">
          <a:xfrm rot="16200000" flipH="1">
            <a:off x="220265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12" name="Straight Connector 33"/>
          <p:cNvCxnSpPr>
            <a:cxnSpLocks noChangeShapeType="1"/>
          </p:cNvCxnSpPr>
          <p:nvPr/>
        </p:nvCxnSpPr>
        <p:spPr bwMode="auto">
          <a:xfrm rot="16200000" flipH="1">
            <a:off x="243443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13" name="Straight Connector 34"/>
          <p:cNvCxnSpPr>
            <a:cxnSpLocks noChangeShapeType="1"/>
          </p:cNvCxnSpPr>
          <p:nvPr/>
        </p:nvCxnSpPr>
        <p:spPr bwMode="auto">
          <a:xfrm rot="16200000" flipH="1">
            <a:off x="266620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14" name="Straight Connector 35"/>
          <p:cNvCxnSpPr>
            <a:cxnSpLocks noChangeShapeType="1"/>
          </p:cNvCxnSpPr>
          <p:nvPr/>
        </p:nvCxnSpPr>
        <p:spPr bwMode="auto">
          <a:xfrm rot="16200000" flipH="1">
            <a:off x="289798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15" name="Straight Connector 36"/>
          <p:cNvCxnSpPr>
            <a:cxnSpLocks noChangeShapeType="1"/>
          </p:cNvCxnSpPr>
          <p:nvPr/>
        </p:nvCxnSpPr>
        <p:spPr bwMode="auto">
          <a:xfrm rot="16200000" flipH="1">
            <a:off x="313134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16" name="Straight Connector 37"/>
          <p:cNvCxnSpPr>
            <a:cxnSpLocks noChangeShapeType="1"/>
          </p:cNvCxnSpPr>
          <p:nvPr/>
        </p:nvCxnSpPr>
        <p:spPr bwMode="auto">
          <a:xfrm rot="16200000" flipH="1">
            <a:off x="347900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17" name="Straight Connector 38"/>
          <p:cNvCxnSpPr>
            <a:cxnSpLocks noChangeShapeType="1"/>
          </p:cNvCxnSpPr>
          <p:nvPr/>
        </p:nvCxnSpPr>
        <p:spPr bwMode="auto">
          <a:xfrm rot="16200000" flipH="1">
            <a:off x="382666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18" name="Straight Connector 39"/>
          <p:cNvCxnSpPr>
            <a:cxnSpLocks noChangeShapeType="1"/>
          </p:cNvCxnSpPr>
          <p:nvPr/>
        </p:nvCxnSpPr>
        <p:spPr bwMode="auto">
          <a:xfrm rot="16200000" flipH="1">
            <a:off x="417433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19" name="Straight Connector 40"/>
          <p:cNvCxnSpPr>
            <a:cxnSpLocks noChangeShapeType="1"/>
          </p:cNvCxnSpPr>
          <p:nvPr/>
        </p:nvCxnSpPr>
        <p:spPr bwMode="auto">
          <a:xfrm rot="16200000" flipH="1">
            <a:off x="452199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20" name="Straight Connector 41"/>
          <p:cNvCxnSpPr>
            <a:cxnSpLocks noChangeShapeType="1"/>
          </p:cNvCxnSpPr>
          <p:nvPr/>
        </p:nvCxnSpPr>
        <p:spPr bwMode="auto">
          <a:xfrm rot="16200000" flipH="1">
            <a:off x="475376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21" name="Straight Connector 42"/>
          <p:cNvCxnSpPr>
            <a:cxnSpLocks noChangeShapeType="1"/>
          </p:cNvCxnSpPr>
          <p:nvPr/>
        </p:nvCxnSpPr>
        <p:spPr bwMode="auto">
          <a:xfrm rot="16200000" flipH="1">
            <a:off x="510143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22" name="Straight Connector 43"/>
          <p:cNvCxnSpPr>
            <a:cxnSpLocks noChangeShapeType="1"/>
          </p:cNvCxnSpPr>
          <p:nvPr/>
        </p:nvCxnSpPr>
        <p:spPr bwMode="auto">
          <a:xfrm rot="16200000" flipH="1">
            <a:off x="544909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23" name="Straight Connector 44"/>
          <p:cNvCxnSpPr>
            <a:cxnSpLocks noChangeShapeType="1"/>
          </p:cNvCxnSpPr>
          <p:nvPr/>
        </p:nvCxnSpPr>
        <p:spPr bwMode="auto">
          <a:xfrm rot="16200000" flipH="1">
            <a:off x="336311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24" name="Straight Connector 45"/>
          <p:cNvCxnSpPr>
            <a:cxnSpLocks noChangeShapeType="1"/>
          </p:cNvCxnSpPr>
          <p:nvPr/>
        </p:nvCxnSpPr>
        <p:spPr bwMode="auto">
          <a:xfrm rot="16200000" flipH="1">
            <a:off x="371078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25" name="Straight Connector 46"/>
          <p:cNvCxnSpPr>
            <a:cxnSpLocks noChangeShapeType="1"/>
          </p:cNvCxnSpPr>
          <p:nvPr/>
        </p:nvCxnSpPr>
        <p:spPr bwMode="auto">
          <a:xfrm rot="16200000" flipH="1">
            <a:off x="405844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26" name="Straight Connector 47"/>
          <p:cNvCxnSpPr>
            <a:cxnSpLocks noChangeShapeType="1"/>
          </p:cNvCxnSpPr>
          <p:nvPr/>
        </p:nvCxnSpPr>
        <p:spPr bwMode="auto">
          <a:xfrm rot="16200000" flipH="1">
            <a:off x="440610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27" name="Straight Connector 48"/>
          <p:cNvCxnSpPr>
            <a:cxnSpLocks noChangeShapeType="1"/>
          </p:cNvCxnSpPr>
          <p:nvPr/>
        </p:nvCxnSpPr>
        <p:spPr bwMode="auto">
          <a:xfrm rot="16200000" flipH="1">
            <a:off x="463788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28" name="Straight Connector 49"/>
          <p:cNvCxnSpPr>
            <a:cxnSpLocks noChangeShapeType="1"/>
          </p:cNvCxnSpPr>
          <p:nvPr/>
        </p:nvCxnSpPr>
        <p:spPr bwMode="auto">
          <a:xfrm rot="16200000" flipH="1">
            <a:off x="498554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29" name="Straight Connector 50"/>
          <p:cNvCxnSpPr>
            <a:cxnSpLocks noChangeShapeType="1"/>
          </p:cNvCxnSpPr>
          <p:nvPr/>
        </p:nvCxnSpPr>
        <p:spPr bwMode="auto">
          <a:xfrm rot="16200000" flipH="1">
            <a:off x="533320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30" name="Straight Connector 51"/>
          <p:cNvCxnSpPr>
            <a:cxnSpLocks noChangeShapeType="1"/>
          </p:cNvCxnSpPr>
          <p:nvPr/>
        </p:nvCxnSpPr>
        <p:spPr bwMode="auto">
          <a:xfrm rot="16200000" flipH="1">
            <a:off x="568086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31" name="Straight Connector 52"/>
          <p:cNvCxnSpPr>
            <a:cxnSpLocks noChangeShapeType="1"/>
          </p:cNvCxnSpPr>
          <p:nvPr/>
        </p:nvCxnSpPr>
        <p:spPr bwMode="auto">
          <a:xfrm rot="16200000" flipH="1">
            <a:off x="591264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32" name="Straight Connector 53"/>
          <p:cNvCxnSpPr>
            <a:cxnSpLocks noChangeShapeType="1"/>
          </p:cNvCxnSpPr>
          <p:nvPr/>
        </p:nvCxnSpPr>
        <p:spPr bwMode="auto">
          <a:xfrm rot="16200000" flipH="1">
            <a:off x="614441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33" name="Straight Connector 54"/>
          <p:cNvCxnSpPr>
            <a:cxnSpLocks noChangeShapeType="1"/>
          </p:cNvCxnSpPr>
          <p:nvPr/>
        </p:nvCxnSpPr>
        <p:spPr bwMode="auto">
          <a:xfrm rot="16200000" flipH="1">
            <a:off x="637619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34" name="Straight Connector 55"/>
          <p:cNvCxnSpPr>
            <a:cxnSpLocks noChangeShapeType="1"/>
          </p:cNvCxnSpPr>
          <p:nvPr/>
        </p:nvCxnSpPr>
        <p:spPr bwMode="auto">
          <a:xfrm rot="16200000" flipH="1">
            <a:off x="660796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35" name="Straight Connector 56"/>
          <p:cNvCxnSpPr>
            <a:cxnSpLocks noChangeShapeType="1"/>
          </p:cNvCxnSpPr>
          <p:nvPr/>
        </p:nvCxnSpPr>
        <p:spPr bwMode="auto">
          <a:xfrm rot="16200000" flipH="1">
            <a:off x="486965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36" name="Straight Connector 57"/>
          <p:cNvCxnSpPr>
            <a:cxnSpLocks noChangeShapeType="1"/>
          </p:cNvCxnSpPr>
          <p:nvPr/>
        </p:nvCxnSpPr>
        <p:spPr bwMode="auto">
          <a:xfrm rot="16200000" flipH="1">
            <a:off x="521731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37" name="Straight Connector 58"/>
          <p:cNvCxnSpPr>
            <a:cxnSpLocks noChangeShapeType="1"/>
          </p:cNvCxnSpPr>
          <p:nvPr/>
        </p:nvCxnSpPr>
        <p:spPr bwMode="auto">
          <a:xfrm rot="16200000" flipH="1">
            <a:off x="556498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38" name="Straight Connector 59"/>
          <p:cNvCxnSpPr>
            <a:cxnSpLocks noChangeShapeType="1"/>
          </p:cNvCxnSpPr>
          <p:nvPr/>
        </p:nvCxnSpPr>
        <p:spPr bwMode="auto">
          <a:xfrm rot="16200000" flipH="1">
            <a:off x="579675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39" name="Straight Connector 60"/>
          <p:cNvCxnSpPr>
            <a:cxnSpLocks noChangeShapeType="1"/>
          </p:cNvCxnSpPr>
          <p:nvPr/>
        </p:nvCxnSpPr>
        <p:spPr bwMode="auto">
          <a:xfrm rot="16200000" flipH="1">
            <a:off x="602853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40" name="Straight Connector 61"/>
          <p:cNvCxnSpPr>
            <a:cxnSpLocks noChangeShapeType="1"/>
          </p:cNvCxnSpPr>
          <p:nvPr/>
        </p:nvCxnSpPr>
        <p:spPr bwMode="auto">
          <a:xfrm rot="16200000" flipH="1">
            <a:off x="626030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41" name="Straight Connector 62"/>
          <p:cNvCxnSpPr>
            <a:cxnSpLocks noChangeShapeType="1"/>
          </p:cNvCxnSpPr>
          <p:nvPr/>
        </p:nvCxnSpPr>
        <p:spPr bwMode="auto">
          <a:xfrm rot="16200000" flipH="1">
            <a:off x="649208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42" name="Straight Connector 63"/>
          <p:cNvCxnSpPr>
            <a:cxnSpLocks noChangeShapeType="1"/>
          </p:cNvCxnSpPr>
          <p:nvPr/>
        </p:nvCxnSpPr>
        <p:spPr bwMode="auto">
          <a:xfrm rot="16200000" flipH="1">
            <a:off x="672385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43" name="Straight Connector 64"/>
          <p:cNvCxnSpPr>
            <a:cxnSpLocks noChangeShapeType="1"/>
          </p:cNvCxnSpPr>
          <p:nvPr/>
        </p:nvCxnSpPr>
        <p:spPr bwMode="auto">
          <a:xfrm rot="16200000" flipH="1">
            <a:off x="683974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44" name="Straight Connector 65"/>
          <p:cNvCxnSpPr>
            <a:cxnSpLocks noChangeShapeType="1"/>
          </p:cNvCxnSpPr>
          <p:nvPr/>
        </p:nvCxnSpPr>
        <p:spPr bwMode="auto">
          <a:xfrm rot="16200000" flipH="1">
            <a:off x="695563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45" name="Straight Connector 66"/>
          <p:cNvCxnSpPr>
            <a:cxnSpLocks noChangeShapeType="1"/>
          </p:cNvCxnSpPr>
          <p:nvPr/>
        </p:nvCxnSpPr>
        <p:spPr bwMode="auto">
          <a:xfrm rot="16200000" flipH="1">
            <a:off x="707151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46" name="Straight Connector 67"/>
          <p:cNvCxnSpPr>
            <a:cxnSpLocks noChangeShapeType="1"/>
          </p:cNvCxnSpPr>
          <p:nvPr/>
        </p:nvCxnSpPr>
        <p:spPr bwMode="auto">
          <a:xfrm rot="16200000" flipH="1">
            <a:off x="718740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47" name="Straight Connector 81"/>
          <p:cNvCxnSpPr>
            <a:cxnSpLocks noChangeShapeType="1"/>
          </p:cNvCxnSpPr>
          <p:nvPr/>
        </p:nvCxnSpPr>
        <p:spPr bwMode="auto">
          <a:xfrm rot="16200000" flipH="1">
            <a:off x="730329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48" name="Straight Connector 82"/>
          <p:cNvCxnSpPr>
            <a:cxnSpLocks noChangeShapeType="1"/>
          </p:cNvCxnSpPr>
          <p:nvPr/>
        </p:nvCxnSpPr>
        <p:spPr bwMode="auto">
          <a:xfrm rot="16200000" flipH="1">
            <a:off x="753506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49" name="Straight Connector 83"/>
          <p:cNvCxnSpPr>
            <a:cxnSpLocks noChangeShapeType="1"/>
          </p:cNvCxnSpPr>
          <p:nvPr/>
        </p:nvCxnSpPr>
        <p:spPr bwMode="auto">
          <a:xfrm rot="16200000" flipH="1">
            <a:off x="776684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50" name="Straight Connector 84"/>
          <p:cNvCxnSpPr>
            <a:cxnSpLocks noChangeShapeType="1"/>
          </p:cNvCxnSpPr>
          <p:nvPr/>
        </p:nvCxnSpPr>
        <p:spPr bwMode="auto">
          <a:xfrm rot="16200000" flipH="1">
            <a:off x="799861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51" name="Straight Connector 85"/>
          <p:cNvCxnSpPr>
            <a:cxnSpLocks noChangeShapeType="1"/>
          </p:cNvCxnSpPr>
          <p:nvPr/>
        </p:nvCxnSpPr>
        <p:spPr bwMode="auto">
          <a:xfrm rot="16200000" flipH="1">
            <a:off x="741918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52" name="Straight Connector 86"/>
          <p:cNvCxnSpPr>
            <a:cxnSpLocks noChangeShapeType="1"/>
          </p:cNvCxnSpPr>
          <p:nvPr/>
        </p:nvCxnSpPr>
        <p:spPr bwMode="auto">
          <a:xfrm rot="16200000" flipH="1">
            <a:off x="765095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53" name="Straight Connector 87"/>
          <p:cNvCxnSpPr>
            <a:cxnSpLocks noChangeShapeType="1"/>
          </p:cNvCxnSpPr>
          <p:nvPr/>
        </p:nvCxnSpPr>
        <p:spPr bwMode="auto">
          <a:xfrm rot="16200000" flipH="1">
            <a:off x="788273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54" name="Straight Connector 88"/>
          <p:cNvCxnSpPr>
            <a:cxnSpLocks noChangeShapeType="1"/>
          </p:cNvCxnSpPr>
          <p:nvPr/>
        </p:nvCxnSpPr>
        <p:spPr bwMode="auto">
          <a:xfrm rot="16200000" flipH="1">
            <a:off x="811450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55" name="Straight Connector 89"/>
          <p:cNvCxnSpPr>
            <a:cxnSpLocks noChangeShapeType="1"/>
          </p:cNvCxnSpPr>
          <p:nvPr/>
        </p:nvCxnSpPr>
        <p:spPr bwMode="auto">
          <a:xfrm rot="16200000" flipH="1">
            <a:off x="8230394"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56" name="Straight Connector 90"/>
          <p:cNvCxnSpPr>
            <a:cxnSpLocks noChangeShapeType="1"/>
          </p:cNvCxnSpPr>
          <p:nvPr/>
        </p:nvCxnSpPr>
        <p:spPr bwMode="auto">
          <a:xfrm rot="16200000" flipH="1">
            <a:off x="8346281"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57" name="Straight Connector 91"/>
          <p:cNvCxnSpPr>
            <a:cxnSpLocks noChangeShapeType="1"/>
          </p:cNvCxnSpPr>
          <p:nvPr/>
        </p:nvCxnSpPr>
        <p:spPr bwMode="auto">
          <a:xfrm rot="16200000" flipH="1">
            <a:off x="8462169"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58" name="Straight Connector 92"/>
          <p:cNvCxnSpPr>
            <a:cxnSpLocks noChangeShapeType="1"/>
          </p:cNvCxnSpPr>
          <p:nvPr/>
        </p:nvCxnSpPr>
        <p:spPr bwMode="auto">
          <a:xfrm rot="16200000" flipH="1">
            <a:off x="8578056" y="1485107"/>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cxnSp>
        <p:nvCxnSpPr>
          <p:cNvPr id="20559" name="Straight Arrow Connector 240"/>
          <p:cNvCxnSpPr>
            <a:cxnSpLocks noChangeShapeType="1"/>
          </p:cNvCxnSpPr>
          <p:nvPr/>
        </p:nvCxnSpPr>
        <p:spPr bwMode="auto">
          <a:xfrm flipV="1">
            <a:off x="396875" y="1416050"/>
            <a:ext cx="1390650" cy="0"/>
          </a:xfrm>
          <a:prstGeom prst="straightConnector1">
            <a:avLst/>
          </a:prstGeom>
          <a:noFill/>
          <a:ln w="12700" algn="ctr">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560" name="Straight Arrow Connector 242"/>
          <p:cNvCxnSpPr>
            <a:cxnSpLocks noChangeShapeType="1"/>
          </p:cNvCxnSpPr>
          <p:nvPr/>
        </p:nvCxnSpPr>
        <p:spPr bwMode="auto">
          <a:xfrm flipV="1">
            <a:off x="1792288" y="1416050"/>
            <a:ext cx="1390650" cy="0"/>
          </a:xfrm>
          <a:prstGeom prst="straightConnector1">
            <a:avLst/>
          </a:prstGeom>
          <a:noFill/>
          <a:ln w="12700" algn="ctr">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561" name="Straight Arrow Connector 243"/>
          <p:cNvCxnSpPr>
            <a:cxnSpLocks noChangeShapeType="1"/>
          </p:cNvCxnSpPr>
          <p:nvPr/>
        </p:nvCxnSpPr>
        <p:spPr bwMode="auto">
          <a:xfrm flipV="1">
            <a:off x="3182938" y="1416050"/>
            <a:ext cx="1390650" cy="0"/>
          </a:xfrm>
          <a:prstGeom prst="straightConnector1">
            <a:avLst/>
          </a:prstGeom>
          <a:noFill/>
          <a:ln w="12700" algn="ctr">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562" name="Straight Arrow Connector 244"/>
          <p:cNvCxnSpPr>
            <a:cxnSpLocks noChangeShapeType="1"/>
          </p:cNvCxnSpPr>
          <p:nvPr/>
        </p:nvCxnSpPr>
        <p:spPr bwMode="auto">
          <a:xfrm flipV="1">
            <a:off x="4573588" y="1416050"/>
            <a:ext cx="1390650" cy="0"/>
          </a:xfrm>
          <a:prstGeom prst="straightConnector1">
            <a:avLst/>
          </a:prstGeom>
          <a:noFill/>
          <a:ln w="12700" algn="ctr">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563" name="Straight Arrow Connector 245"/>
          <p:cNvCxnSpPr>
            <a:cxnSpLocks noChangeShapeType="1"/>
          </p:cNvCxnSpPr>
          <p:nvPr/>
        </p:nvCxnSpPr>
        <p:spPr bwMode="auto">
          <a:xfrm flipV="1">
            <a:off x="5964238" y="1416050"/>
            <a:ext cx="1390650" cy="0"/>
          </a:xfrm>
          <a:prstGeom prst="straightConnector1">
            <a:avLst/>
          </a:prstGeom>
          <a:noFill/>
          <a:ln w="12700" algn="ctr">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564" name="Straight Arrow Connector 246"/>
          <p:cNvCxnSpPr>
            <a:cxnSpLocks noChangeShapeType="1"/>
          </p:cNvCxnSpPr>
          <p:nvPr/>
        </p:nvCxnSpPr>
        <p:spPr bwMode="auto">
          <a:xfrm flipV="1">
            <a:off x="7354888" y="1416050"/>
            <a:ext cx="1390650" cy="0"/>
          </a:xfrm>
          <a:prstGeom prst="straightConnector1">
            <a:avLst/>
          </a:prstGeom>
          <a:noFill/>
          <a:ln w="12700" algn="ctr">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sp>
        <p:nvSpPr>
          <p:cNvPr id="20565" name="TextBox 247"/>
          <p:cNvSpPr txBox="1">
            <a:spLocks noChangeArrowheads="1"/>
          </p:cNvSpPr>
          <p:nvPr/>
        </p:nvSpPr>
        <p:spPr bwMode="auto">
          <a:xfrm>
            <a:off x="925513" y="1285875"/>
            <a:ext cx="333375"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dirty="0" smtClean="0">
                <a:solidFill>
                  <a:srgbClr val="003399"/>
                </a:solidFill>
              </a:rPr>
              <a:t>FY-4</a:t>
            </a:r>
            <a:endParaRPr lang="en-US" altLang="en-US" sz="900" dirty="0">
              <a:solidFill>
                <a:srgbClr val="003399"/>
              </a:solidFill>
            </a:endParaRPr>
          </a:p>
        </p:txBody>
      </p:sp>
      <p:sp>
        <p:nvSpPr>
          <p:cNvPr id="20566" name="TextBox 248"/>
          <p:cNvSpPr txBox="1">
            <a:spLocks noChangeArrowheads="1"/>
          </p:cNvSpPr>
          <p:nvPr/>
        </p:nvSpPr>
        <p:spPr bwMode="auto">
          <a:xfrm>
            <a:off x="2316163" y="1285875"/>
            <a:ext cx="333375"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dirty="0" smtClean="0">
                <a:solidFill>
                  <a:srgbClr val="003399"/>
                </a:solidFill>
              </a:rPr>
              <a:t>FY-3</a:t>
            </a:r>
            <a:endParaRPr lang="en-US" altLang="en-US" sz="900" dirty="0">
              <a:solidFill>
                <a:srgbClr val="003399"/>
              </a:solidFill>
            </a:endParaRPr>
          </a:p>
        </p:txBody>
      </p:sp>
      <p:sp>
        <p:nvSpPr>
          <p:cNvPr id="20567" name="TextBox 249"/>
          <p:cNvSpPr txBox="1">
            <a:spLocks noChangeArrowheads="1"/>
          </p:cNvSpPr>
          <p:nvPr/>
        </p:nvSpPr>
        <p:spPr bwMode="auto">
          <a:xfrm>
            <a:off x="3708400" y="1285875"/>
            <a:ext cx="333375"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dirty="0" smtClean="0">
                <a:solidFill>
                  <a:srgbClr val="003399"/>
                </a:solidFill>
              </a:rPr>
              <a:t>FY-2</a:t>
            </a:r>
            <a:endParaRPr lang="en-US" altLang="en-US" sz="900" dirty="0">
              <a:solidFill>
                <a:srgbClr val="003399"/>
              </a:solidFill>
            </a:endParaRPr>
          </a:p>
        </p:txBody>
      </p:sp>
      <p:sp>
        <p:nvSpPr>
          <p:cNvPr id="20568" name="TextBox 250"/>
          <p:cNvSpPr txBox="1">
            <a:spLocks noChangeArrowheads="1"/>
          </p:cNvSpPr>
          <p:nvPr/>
        </p:nvSpPr>
        <p:spPr bwMode="auto">
          <a:xfrm>
            <a:off x="5100638" y="1285875"/>
            <a:ext cx="333375"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dirty="0" smtClean="0">
                <a:solidFill>
                  <a:srgbClr val="003399"/>
                </a:solidFill>
              </a:rPr>
              <a:t>FY-1</a:t>
            </a:r>
            <a:endParaRPr lang="en-US" altLang="en-US" sz="900" dirty="0">
              <a:solidFill>
                <a:srgbClr val="003399"/>
              </a:solidFill>
            </a:endParaRPr>
          </a:p>
        </p:txBody>
      </p:sp>
      <p:sp>
        <p:nvSpPr>
          <p:cNvPr id="20569" name="TextBox 251"/>
          <p:cNvSpPr txBox="1">
            <a:spLocks noChangeArrowheads="1"/>
          </p:cNvSpPr>
          <p:nvPr/>
        </p:nvSpPr>
        <p:spPr bwMode="auto">
          <a:xfrm>
            <a:off x="6491288" y="1285875"/>
            <a:ext cx="333375"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dirty="0" smtClean="0">
                <a:solidFill>
                  <a:srgbClr val="003399"/>
                </a:solidFill>
              </a:rPr>
              <a:t>FY</a:t>
            </a:r>
            <a:endParaRPr lang="en-US" altLang="en-US" sz="900" dirty="0">
              <a:solidFill>
                <a:srgbClr val="003399"/>
              </a:solidFill>
            </a:endParaRPr>
          </a:p>
        </p:txBody>
      </p:sp>
      <p:sp>
        <p:nvSpPr>
          <p:cNvPr id="20570" name="TextBox 252"/>
          <p:cNvSpPr txBox="1">
            <a:spLocks noChangeArrowheads="1"/>
          </p:cNvSpPr>
          <p:nvPr/>
        </p:nvSpPr>
        <p:spPr bwMode="auto">
          <a:xfrm>
            <a:off x="7883525" y="1285875"/>
            <a:ext cx="333375"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dirty="0" smtClean="0">
                <a:solidFill>
                  <a:srgbClr val="003399"/>
                </a:solidFill>
              </a:rPr>
              <a:t>FY+1</a:t>
            </a:r>
            <a:endParaRPr lang="en-US" altLang="en-US" sz="900" dirty="0">
              <a:solidFill>
                <a:srgbClr val="003399"/>
              </a:solidFill>
            </a:endParaRPr>
          </a:p>
        </p:txBody>
      </p:sp>
      <p:sp>
        <p:nvSpPr>
          <p:cNvPr id="334" name="Rounded Rectangle 333"/>
          <p:cNvSpPr/>
          <p:nvPr/>
        </p:nvSpPr>
        <p:spPr>
          <a:xfrm>
            <a:off x="3470594" y="4292599"/>
            <a:ext cx="532023" cy="433287"/>
          </a:xfrm>
          <a:prstGeom prst="roundRect">
            <a:avLst/>
          </a:prstGeom>
          <a:solidFill>
            <a:schemeClr val="accent2">
              <a:lumMod val="40000"/>
              <a:lumOff val="60000"/>
            </a:schemeClr>
          </a:solidFill>
          <a:ln w="19050">
            <a:solidFill>
              <a:schemeClr val="accent2">
                <a:lumMod val="50000"/>
              </a:schemeClr>
            </a:solidFill>
            <a:prstDash val="solid"/>
          </a:ln>
        </p:spPr>
        <p:txBody>
          <a:bodyPr lIns="0" tIns="0" rIns="0" bIns="0" anchor="ctr"/>
          <a:lstStyle/>
          <a:p>
            <a:pPr algn="ctr" fontAlgn="b">
              <a:defRPr/>
            </a:pPr>
            <a:r>
              <a:rPr lang="en-US" sz="900" b="1" dirty="0" smtClean="0">
                <a:solidFill>
                  <a:schemeClr val="accent2">
                    <a:lumMod val="50000"/>
                  </a:schemeClr>
                </a:solidFill>
                <a:latin typeface="Calibri"/>
              </a:rPr>
              <a:t>MWG</a:t>
            </a:r>
            <a:endParaRPr lang="en-US" sz="900" b="1" dirty="0">
              <a:solidFill>
                <a:schemeClr val="accent2">
                  <a:lumMod val="50000"/>
                </a:schemeClr>
              </a:solidFill>
              <a:latin typeface="Calibri"/>
            </a:endParaRPr>
          </a:p>
        </p:txBody>
      </p:sp>
      <p:cxnSp>
        <p:nvCxnSpPr>
          <p:cNvPr id="20572" name="Shape 316"/>
          <p:cNvCxnSpPr>
            <a:cxnSpLocks noChangeShapeType="1"/>
          </p:cNvCxnSpPr>
          <p:nvPr/>
        </p:nvCxnSpPr>
        <p:spPr bwMode="auto">
          <a:xfrm rot="16200000" flipH="1">
            <a:off x="1499394" y="2445544"/>
            <a:ext cx="201612" cy="514350"/>
          </a:xfrm>
          <a:prstGeom prst="bentConnector2">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type="arrow" w="med" len="med"/>
              </a14:hiddenLine>
            </a:ext>
          </a:extLst>
        </p:spPr>
      </p:cxnSp>
      <p:sp>
        <p:nvSpPr>
          <p:cNvPr id="20573" name="TextBox 314"/>
          <p:cNvSpPr txBox="1">
            <a:spLocks noChangeArrowheads="1"/>
          </p:cNvSpPr>
          <p:nvPr/>
        </p:nvSpPr>
        <p:spPr bwMode="auto">
          <a:xfrm>
            <a:off x="3176588" y="4830763"/>
            <a:ext cx="811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66"/>
                </a:solidFill>
                <a:latin typeface="Calibri" pitchFamily="34" charset="0"/>
              </a:rPr>
              <a:t/>
            </a:r>
            <a:br>
              <a:rPr lang="en-US" altLang="en-US" sz="900">
                <a:solidFill>
                  <a:srgbClr val="000066"/>
                </a:solidFill>
                <a:latin typeface="Calibri" pitchFamily="34" charset="0"/>
              </a:rPr>
            </a:br>
            <a:endParaRPr lang="en-US" altLang="en-US" sz="900">
              <a:solidFill>
                <a:srgbClr val="000066"/>
              </a:solidFill>
              <a:latin typeface="Calibri" pitchFamily="34" charset="0"/>
            </a:endParaRPr>
          </a:p>
        </p:txBody>
      </p:sp>
      <p:sp>
        <p:nvSpPr>
          <p:cNvPr id="20574" name="TextBox 462"/>
          <p:cNvSpPr txBox="1">
            <a:spLocks noChangeArrowheads="1"/>
          </p:cNvSpPr>
          <p:nvPr/>
        </p:nvSpPr>
        <p:spPr bwMode="auto">
          <a:xfrm>
            <a:off x="8680450" y="1543050"/>
            <a:ext cx="1095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O</a:t>
            </a:r>
            <a:endParaRPr lang="en-US" altLang="en-US" sz="2800">
              <a:solidFill>
                <a:srgbClr val="000000"/>
              </a:solidFill>
            </a:endParaRPr>
          </a:p>
        </p:txBody>
      </p:sp>
      <p:cxnSp>
        <p:nvCxnSpPr>
          <p:cNvPr id="20575" name="Straight Connector 463"/>
          <p:cNvCxnSpPr>
            <a:cxnSpLocks noChangeShapeType="1"/>
          </p:cNvCxnSpPr>
          <p:nvPr/>
        </p:nvCxnSpPr>
        <p:spPr bwMode="auto">
          <a:xfrm rot="16200000" flipH="1">
            <a:off x="8698706" y="1488282"/>
            <a:ext cx="90487" cy="0"/>
          </a:xfrm>
          <a:prstGeom prst="line">
            <a:avLst/>
          </a:prstGeom>
          <a:noFill/>
          <a:ln w="12700" algn="ctr">
            <a:solidFill>
              <a:schemeClr val="tx2"/>
            </a:solidFill>
            <a:round/>
            <a:headEnd type="none" w="lg" len="lg"/>
            <a:tailEnd type="none" w="lg" len="lg"/>
          </a:ln>
          <a:extLst>
            <a:ext uri="{909E8E84-426E-40DD-AFC4-6F175D3DCCD1}">
              <a14:hiddenFill xmlns:a14="http://schemas.microsoft.com/office/drawing/2010/main">
                <a:noFill/>
              </a14:hiddenFill>
            </a:ext>
          </a:extLst>
        </p:spPr>
      </p:cxnSp>
      <p:grpSp>
        <p:nvGrpSpPr>
          <p:cNvPr id="20576" name="Group 234"/>
          <p:cNvGrpSpPr>
            <a:grpSpLocks/>
          </p:cNvGrpSpPr>
          <p:nvPr/>
        </p:nvGrpSpPr>
        <p:grpSpPr bwMode="auto">
          <a:xfrm>
            <a:off x="342900" y="1543050"/>
            <a:ext cx="8334375" cy="138113"/>
            <a:chOff x="438912" y="5638800"/>
            <a:chExt cx="8335704" cy="138499"/>
          </a:xfrm>
        </p:grpSpPr>
        <p:sp>
          <p:nvSpPr>
            <p:cNvPr id="20624" name="TextBox 94"/>
            <p:cNvSpPr txBox="1">
              <a:spLocks noChangeArrowheads="1"/>
            </p:cNvSpPr>
            <p:nvPr/>
          </p:nvSpPr>
          <p:spPr bwMode="auto">
            <a:xfrm>
              <a:off x="438912"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O</a:t>
              </a:r>
              <a:endParaRPr lang="en-US" altLang="en-US" sz="2800">
                <a:solidFill>
                  <a:srgbClr val="000000"/>
                </a:solidFill>
              </a:endParaRPr>
            </a:p>
          </p:txBody>
        </p:sp>
        <p:sp>
          <p:nvSpPr>
            <p:cNvPr id="20625" name="TextBox 95"/>
            <p:cNvSpPr txBox="1">
              <a:spLocks noChangeArrowheads="1"/>
            </p:cNvSpPr>
            <p:nvPr/>
          </p:nvSpPr>
          <p:spPr bwMode="auto">
            <a:xfrm>
              <a:off x="554771"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N</a:t>
              </a:r>
              <a:endParaRPr lang="en-US" altLang="en-US" sz="2800">
                <a:solidFill>
                  <a:srgbClr val="000000"/>
                </a:solidFill>
              </a:endParaRPr>
            </a:p>
          </p:txBody>
        </p:sp>
        <p:sp>
          <p:nvSpPr>
            <p:cNvPr id="20626" name="TextBox 96"/>
            <p:cNvSpPr txBox="1">
              <a:spLocks noChangeArrowheads="1"/>
            </p:cNvSpPr>
            <p:nvPr/>
          </p:nvSpPr>
          <p:spPr bwMode="auto">
            <a:xfrm>
              <a:off x="670630"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D</a:t>
              </a:r>
              <a:endParaRPr lang="en-US" altLang="en-US" sz="2800">
                <a:solidFill>
                  <a:srgbClr val="000000"/>
                </a:solidFill>
              </a:endParaRPr>
            </a:p>
          </p:txBody>
        </p:sp>
        <p:sp>
          <p:nvSpPr>
            <p:cNvPr id="20627" name="TextBox 97"/>
            <p:cNvSpPr txBox="1">
              <a:spLocks noChangeArrowheads="1"/>
            </p:cNvSpPr>
            <p:nvPr/>
          </p:nvSpPr>
          <p:spPr bwMode="auto">
            <a:xfrm>
              <a:off x="786489"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28" name="TextBox 98"/>
            <p:cNvSpPr txBox="1">
              <a:spLocks noChangeArrowheads="1"/>
            </p:cNvSpPr>
            <p:nvPr/>
          </p:nvSpPr>
          <p:spPr bwMode="auto">
            <a:xfrm>
              <a:off x="902348"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F</a:t>
              </a:r>
              <a:endParaRPr lang="en-US" altLang="en-US" sz="2800">
                <a:solidFill>
                  <a:srgbClr val="000000"/>
                </a:solidFill>
              </a:endParaRPr>
            </a:p>
          </p:txBody>
        </p:sp>
        <p:sp>
          <p:nvSpPr>
            <p:cNvPr id="20629" name="TextBox 100"/>
            <p:cNvSpPr txBox="1">
              <a:spLocks noChangeArrowheads="1"/>
            </p:cNvSpPr>
            <p:nvPr/>
          </p:nvSpPr>
          <p:spPr bwMode="auto">
            <a:xfrm>
              <a:off x="1018207"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M</a:t>
              </a:r>
              <a:endParaRPr lang="en-US" altLang="en-US" sz="2800">
                <a:solidFill>
                  <a:srgbClr val="000000"/>
                </a:solidFill>
              </a:endParaRPr>
            </a:p>
          </p:txBody>
        </p:sp>
        <p:sp>
          <p:nvSpPr>
            <p:cNvPr id="20630" name="TextBox 101"/>
            <p:cNvSpPr txBox="1">
              <a:spLocks noChangeArrowheads="1"/>
            </p:cNvSpPr>
            <p:nvPr/>
          </p:nvSpPr>
          <p:spPr bwMode="auto">
            <a:xfrm>
              <a:off x="1134066"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A</a:t>
              </a:r>
              <a:endParaRPr lang="en-US" altLang="en-US" sz="2800">
                <a:solidFill>
                  <a:srgbClr val="000000"/>
                </a:solidFill>
              </a:endParaRPr>
            </a:p>
          </p:txBody>
        </p:sp>
        <p:sp>
          <p:nvSpPr>
            <p:cNvPr id="20631" name="TextBox 102"/>
            <p:cNvSpPr txBox="1">
              <a:spLocks noChangeArrowheads="1"/>
            </p:cNvSpPr>
            <p:nvPr/>
          </p:nvSpPr>
          <p:spPr bwMode="auto">
            <a:xfrm>
              <a:off x="1249925"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M</a:t>
              </a:r>
              <a:endParaRPr lang="en-US" altLang="en-US" sz="2800">
                <a:solidFill>
                  <a:srgbClr val="000000"/>
                </a:solidFill>
              </a:endParaRPr>
            </a:p>
          </p:txBody>
        </p:sp>
        <p:sp>
          <p:nvSpPr>
            <p:cNvPr id="20632" name="TextBox 103"/>
            <p:cNvSpPr txBox="1">
              <a:spLocks noChangeArrowheads="1"/>
            </p:cNvSpPr>
            <p:nvPr/>
          </p:nvSpPr>
          <p:spPr bwMode="auto">
            <a:xfrm>
              <a:off x="1365784"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33" name="TextBox 104"/>
            <p:cNvSpPr txBox="1">
              <a:spLocks noChangeArrowheads="1"/>
            </p:cNvSpPr>
            <p:nvPr/>
          </p:nvSpPr>
          <p:spPr bwMode="auto">
            <a:xfrm>
              <a:off x="1481643"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34" name="TextBox 105"/>
            <p:cNvSpPr txBox="1">
              <a:spLocks noChangeArrowheads="1"/>
            </p:cNvSpPr>
            <p:nvPr/>
          </p:nvSpPr>
          <p:spPr bwMode="auto">
            <a:xfrm>
              <a:off x="1597502"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A</a:t>
              </a:r>
              <a:endParaRPr lang="en-US" altLang="en-US" sz="2800">
                <a:solidFill>
                  <a:srgbClr val="000000"/>
                </a:solidFill>
              </a:endParaRPr>
            </a:p>
          </p:txBody>
        </p:sp>
        <p:sp>
          <p:nvSpPr>
            <p:cNvPr id="20635" name="TextBox 106"/>
            <p:cNvSpPr txBox="1">
              <a:spLocks noChangeArrowheads="1"/>
            </p:cNvSpPr>
            <p:nvPr/>
          </p:nvSpPr>
          <p:spPr bwMode="auto">
            <a:xfrm>
              <a:off x="1713361"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S</a:t>
              </a:r>
              <a:endParaRPr lang="en-US" altLang="en-US" sz="2800">
                <a:solidFill>
                  <a:srgbClr val="000000"/>
                </a:solidFill>
              </a:endParaRPr>
            </a:p>
          </p:txBody>
        </p:sp>
        <p:sp>
          <p:nvSpPr>
            <p:cNvPr id="20636" name="TextBox 167"/>
            <p:cNvSpPr txBox="1">
              <a:spLocks noChangeArrowheads="1"/>
            </p:cNvSpPr>
            <p:nvPr/>
          </p:nvSpPr>
          <p:spPr bwMode="auto">
            <a:xfrm>
              <a:off x="1829220"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O</a:t>
              </a:r>
              <a:endParaRPr lang="en-US" altLang="en-US" sz="2800">
                <a:solidFill>
                  <a:srgbClr val="000000"/>
                </a:solidFill>
              </a:endParaRPr>
            </a:p>
          </p:txBody>
        </p:sp>
        <p:sp>
          <p:nvSpPr>
            <p:cNvPr id="20637" name="TextBox 168"/>
            <p:cNvSpPr txBox="1">
              <a:spLocks noChangeArrowheads="1"/>
            </p:cNvSpPr>
            <p:nvPr/>
          </p:nvSpPr>
          <p:spPr bwMode="auto">
            <a:xfrm>
              <a:off x="1945079"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N</a:t>
              </a:r>
              <a:endParaRPr lang="en-US" altLang="en-US" sz="2800">
                <a:solidFill>
                  <a:srgbClr val="000000"/>
                </a:solidFill>
              </a:endParaRPr>
            </a:p>
          </p:txBody>
        </p:sp>
        <p:sp>
          <p:nvSpPr>
            <p:cNvPr id="20638" name="TextBox 169"/>
            <p:cNvSpPr txBox="1">
              <a:spLocks noChangeArrowheads="1"/>
            </p:cNvSpPr>
            <p:nvPr/>
          </p:nvSpPr>
          <p:spPr bwMode="auto">
            <a:xfrm>
              <a:off x="2060938"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D</a:t>
              </a:r>
              <a:endParaRPr lang="en-US" altLang="en-US" sz="2800">
                <a:solidFill>
                  <a:srgbClr val="000000"/>
                </a:solidFill>
              </a:endParaRPr>
            </a:p>
          </p:txBody>
        </p:sp>
        <p:sp>
          <p:nvSpPr>
            <p:cNvPr id="20639" name="TextBox 170"/>
            <p:cNvSpPr txBox="1">
              <a:spLocks noChangeArrowheads="1"/>
            </p:cNvSpPr>
            <p:nvPr/>
          </p:nvSpPr>
          <p:spPr bwMode="auto">
            <a:xfrm>
              <a:off x="2176797"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40" name="TextBox 171"/>
            <p:cNvSpPr txBox="1">
              <a:spLocks noChangeArrowheads="1"/>
            </p:cNvSpPr>
            <p:nvPr/>
          </p:nvSpPr>
          <p:spPr bwMode="auto">
            <a:xfrm>
              <a:off x="2292656"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F</a:t>
              </a:r>
              <a:endParaRPr lang="en-US" altLang="en-US" sz="2800">
                <a:solidFill>
                  <a:srgbClr val="000000"/>
                </a:solidFill>
              </a:endParaRPr>
            </a:p>
          </p:txBody>
        </p:sp>
        <p:sp>
          <p:nvSpPr>
            <p:cNvPr id="20641" name="TextBox 172"/>
            <p:cNvSpPr txBox="1">
              <a:spLocks noChangeArrowheads="1"/>
            </p:cNvSpPr>
            <p:nvPr/>
          </p:nvSpPr>
          <p:spPr bwMode="auto">
            <a:xfrm>
              <a:off x="2408515"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M</a:t>
              </a:r>
              <a:endParaRPr lang="en-US" altLang="en-US" sz="2800">
                <a:solidFill>
                  <a:srgbClr val="000000"/>
                </a:solidFill>
              </a:endParaRPr>
            </a:p>
          </p:txBody>
        </p:sp>
        <p:sp>
          <p:nvSpPr>
            <p:cNvPr id="20642" name="TextBox 173"/>
            <p:cNvSpPr txBox="1">
              <a:spLocks noChangeArrowheads="1"/>
            </p:cNvSpPr>
            <p:nvPr/>
          </p:nvSpPr>
          <p:spPr bwMode="auto">
            <a:xfrm>
              <a:off x="2524374"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A</a:t>
              </a:r>
              <a:endParaRPr lang="en-US" altLang="en-US" sz="2800">
                <a:solidFill>
                  <a:srgbClr val="000000"/>
                </a:solidFill>
              </a:endParaRPr>
            </a:p>
          </p:txBody>
        </p:sp>
        <p:sp>
          <p:nvSpPr>
            <p:cNvPr id="20643" name="TextBox 174"/>
            <p:cNvSpPr txBox="1">
              <a:spLocks noChangeArrowheads="1"/>
            </p:cNvSpPr>
            <p:nvPr/>
          </p:nvSpPr>
          <p:spPr bwMode="auto">
            <a:xfrm>
              <a:off x="2640233"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M</a:t>
              </a:r>
              <a:endParaRPr lang="en-US" altLang="en-US" sz="2800">
                <a:solidFill>
                  <a:srgbClr val="000000"/>
                </a:solidFill>
              </a:endParaRPr>
            </a:p>
          </p:txBody>
        </p:sp>
        <p:sp>
          <p:nvSpPr>
            <p:cNvPr id="20644" name="TextBox 175"/>
            <p:cNvSpPr txBox="1">
              <a:spLocks noChangeArrowheads="1"/>
            </p:cNvSpPr>
            <p:nvPr/>
          </p:nvSpPr>
          <p:spPr bwMode="auto">
            <a:xfrm>
              <a:off x="2756092"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45" name="TextBox 176"/>
            <p:cNvSpPr txBox="1">
              <a:spLocks noChangeArrowheads="1"/>
            </p:cNvSpPr>
            <p:nvPr/>
          </p:nvSpPr>
          <p:spPr bwMode="auto">
            <a:xfrm>
              <a:off x="2871951"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46" name="TextBox 177"/>
            <p:cNvSpPr txBox="1">
              <a:spLocks noChangeArrowheads="1"/>
            </p:cNvSpPr>
            <p:nvPr/>
          </p:nvSpPr>
          <p:spPr bwMode="auto">
            <a:xfrm>
              <a:off x="2987810"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A</a:t>
              </a:r>
              <a:endParaRPr lang="en-US" altLang="en-US" sz="2800">
                <a:solidFill>
                  <a:srgbClr val="000000"/>
                </a:solidFill>
              </a:endParaRPr>
            </a:p>
          </p:txBody>
        </p:sp>
        <p:sp>
          <p:nvSpPr>
            <p:cNvPr id="20647" name="TextBox 178"/>
            <p:cNvSpPr txBox="1">
              <a:spLocks noChangeArrowheads="1"/>
            </p:cNvSpPr>
            <p:nvPr/>
          </p:nvSpPr>
          <p:spPr bwMode="auto">
            <a:xfrm>
              <a:off x="3103669"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S</a:t>
              </a:r>
              <a:endParaRPr lang="en-US" altLang="en-US" sz="2800">
                <a:solidFill>
                  <a:srgbClr val="000000"/>
                </a:solidFill>
              </a:endParaRPr>
            </a:p>
          </p:txBody>
        </p:sp>
        <p:sp>
          <p:nvSpPr>
            <p:cNvPr id="20648" name="TextBox 180"/>
            <p:cNvSpPr txBox="1">
              <a:spLocks noChangeArrowheads="1"/>
            </p:cNvSpPr>
            <p:nvPr/>
          </p:nvSpPr>
          <p:spPr bwMode="auto">
            <a:xfrm>
              <a:off x="3219528"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O</a:t>
              </a:r>
              <a:endParaRPr lang="en-US" altLang="en-US" sz="2800">
                <a:solidFill>
                  <a:srgbClr val="000000"/>
                </a:solidFill>
              </a:endParaRPr>
            </a:p>
          </p:txBody>
        </p:sp>
        <p:sp>
          <p:nvSpPr>
            <p:cNvPr id="20649" name="TextBox 181"/>
            <p:cNvSpPr txBox="1">
              <a:spLocks noChangeArrowheads="1"/>
            </p:cNvSpPr>
            <p:nvPr/>
          </p:nvSpPr>
          <p:spPr bwMode="auto">
            <a:xfrm>
              <a:off x="3335387"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N</a:t>
              </a:r>
              <a:endParaRPr lang="en-US" altLang="en-US" sz="2800">
                <a:solidFill>
                  <a:srgbClr val="000000"/>
                </a:solidFill>
              </a:endParaRPr>
            </a:p>
          </p:txBody>
        </p:sp>
        <p:sp>
          <p:nvSpPr>
            <p:cNvPr id="20650" name="TextBox 182"/>
            <p:cNvSpPr txBox="1">
              <a:spLocks noChangeArrowheads="1"/>
            </p:cNvSpPr>
            <p:nvPr/>
          </p:nvSpPr>
          <p:spPr bwMode="auto">
            <a:xfrm>
              <a:off x="3451246"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D</a:t>
              </a:r>
              <a:endParaRPr lang="en-US" altLang="en-US" sz="2800">
                <a:solidFill>
                  <a:srgbClr val="000000"/>
                </a:solidFill>
              </a:endParaRPr>
            </a:p>
          </p:txBody>
        </p:sp>
        <p:sp>
          <p:nvSpPr>
            <p:cNvPr id="20651" name="TextBox 183"/>
            <p:cNvSpPr txBox="1">
              <a:spLocks noChangeArrowheads="1"/>
            </p:cNvSpPr>
            <p:nvPr/>
          </p:nvSpPr>
          <p:spPr bwMode="auto">
            <a:xfrm>
              <a:off x="3567105"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52" name="TextBox 184"/>
            <p:cNvSpPr txBox="1">
              <a:spLocks noChangeArrowheads="1"/>
            </p:cNvSpPr>
            <p:nvPr/>
          </p:nvSpPr>
          <p:spPr bwMode="auto">
            <a:xfrm>
              <a:off x="3682964"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F</a:t>
              </a:r>
              <a:endParaRPr lang="en-US" altLang="en-US" sz="2800">
                <a:solidFill>
                  <a:srgbClr val="000000"/>
                </a:solidFill>
              </a:endParaRPr>
            </a:p>
          </p:txBody>
        </p:sp>
        <p:sp>
          <p:nvSpPr>
            <p:cNvPr id="20653" name="TextBox 185"/>
            <p:cNvSpPr txBox="1">
              <a:spLocks noChangeArrowheads="1"/>
            </p:cNvSpPr>
            <p:nvPr/>
          </p:nvSpPr>
          <p:spPr bwMode="auto">
            <a:xfrm>
              <a:off x="3798823"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M</a:t>
              </a:r>
              <a:endParaRPr lang="en-US" altLang="en-US" sz="2800">
                <a:solidFill>
                  <a:srgbClr val="000000"/>
                </a:solidFill>
              </a:endParaRPr>
            </a:p>
          </p:txBody>
        </p:sp>
        <p:sp>
          <p:nvSpPr>
            <p:cNvPr id="20654" name="TextBox 186"/>
            <p:cNvSpPr txBox="1">
              <a:spLocks noChangeArrowheads="1"/>
            </p:cNvSpPr>
            <p:nvPr/>
          </p:nvSpPr>
          <p:spPr bwMode="auto">
            <a:xfrm>
              <a:off x="3914682"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A</a:t>
              </a:r>
              <a:endParaRPr lang="en-US" altLang="en-US" sz="2800">
                <a:solidFill>
                  <a:srgbClr val="000000"/>
                </a:solidFill>
              </a:endParaRPr>
            </a:p>
          </p:txBody>
        </p:sp>
        <p:sp>
          <p:nvSpPr>
            <p:cNvPr id="20655" name="TextBox 187"/>
            <p:cNvSpPr txBox="1">
              <a:spLocks noChangeArrowheads="1"/>
            </p:cNvSpPr>
            <p:nvPr/>
          </p:nvSpPr>
          <p:spPr bwMode="auto">
            <a:xfrm>
              <a:off x="4030541"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M</a:t>
              </a:r>
              <a:endParaRPr lang="en-US" altLang="en-US" sz="2800">
                <a:solidFill>
                  <a:srgbClr val="000000"/>
                </a:solidFill>
              </a:endParaRPr>
            </a:p>
          </p:txBody>
        </p:sp>
        <p:sp>
          <p:nvSpPr>
            <p:cNvPr id="20656" name="TextBox 188"/>
            <p:cNvSpPr txBox="1">
              <a:spLocks noChangeArrowheads="1"/>
            </p:cNvSpPr>
            <p:nvPr/>
          </p:nvSpPr>
          <p:spPr bwMode="auto">
            <a:xfrm>
              <a:off x="4146400"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57" name="TextBox 189"/>
            <p:cNvSpPr txBox="1">
              <a:spLocks noChangeArrowheads="1"/>
            </p:cNvSpPr>
            <p:nvPr/>
          </p:nvSpPr>
          <p:spPr bwMode="auto">
            <a:xfrm>
              <a:off x="4262259"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58" name="TextBox 190"/>
            <p:cNvSpPr txBox="1">
              <a:spLocks noChangeArrowheads="1"/>
            </p:cNvSpPr>
            <p:nvPr/>
          </p:nvSpPr>
          <p:spPr bwMode="auto">
            <a:xfrm>
              <a:off x="4378118"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A</a:t>
              </a:r>
              <a:endParaRPr lang="en-US" altLang="en-US" sz="2800">
                <a:solidFill>
                  <a:srgbClr val="000000"/>
                </a:solidFill>
              </a:endParaRPr>
            </a:p>
          </p:txBody>
        </p:sp>
        <p:sp>
          <p:nvSpPr>
            <p:cNvPr id="20659" name="TextBox 191"/>
            <p:cNvSpPr txBox="1">
              <a:spLocks noChangeArrowheads="1"/>
            </p:cNvSpPr>
            <p:nvPr/>
          </p:nvSpPr>
          <p:spPr bwMode="auto">
            <a:xfrm>
              <a:off x="4493977"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S</a:t>
              </a:r>
              <a:endParaRPr lang="en-US" altLang="en-US" sz="2800">
                <a:solidFill>
                  <a:srgbClr val="000000"/>
                </a:solidFill>
              </a:endParaRPr>
            </a:p>
          </p:txBody>
        </p:sp>
        <p:sp>
          <p:nvSpPr>
            <p:cNvPr id="20660" name="TextBox 193"/>
            <p:cNvSpPr txBox="1">
              <a:spLocks noChangeArrowheads="1"/>
            </p:cNvSpPr>
            <p:nvPr/>
          </p:nvSpPr>
          <p:spPr bwMode="auto">
            <a:xfrm>
              <a:off x="4609836"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O</a:t>
              </a:r>
              <a:endParaRPr lang="en-US" altLang="en-US" sz="2800">
                <a:solidFill>
                  <a:srgbClr val="000000"/>
                </a:solidFill>
              </a:endParaRPr>
            </a:p>
          </p:txBody>
        </p:sp>
        <p:sp>
          <p:nvSpPr>
            <p:cNvPr id="20661" name="TextBox 194"/>
            <p:cNvSpPr txBox="1">
              <a:spLocks noChangeArrowheads="1"/>
            </p:cNvSpPr>
            <p:nvPr/>
          </p:nvSpPr>
          <p:spPr bwMode="auto">
            <a:xfrm>
              <a:off x="4725695"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N</a:t>
              </a:r>
              <a:endParaRPr lang="en-US" altLang="en-US" sz="2800">
                <a:solidFill>
                  <a:srgbClr val="000000"/>
                </a:solidFill>
              </a:endParaRPr>
            </a:p>
          </p:txBody>
        </p:sp>
        <p:sp>
          <p:nvSpPr>
            <p:cNvPr id="20662" name="TextBox 195"/>
            <p:cNvSpPr txBox="1">
              <a:spLocks noChangeArrowheads="1"/>
            </p:cNvSpPr>
            <p:nvPr/>
          </p:nvSpPr>
          <p:spPr bwMode="auto">
            <a:xfrm>
              <a:off x="4841554"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D</a:t>
              </a:r>
              <a:endParaRPr lang="en-US" altLang="en-US" sz="2800">
                <a:solidFill>
                  <a:srgbClr val="000000"/>
                </a:solidFill>
              </a:endParaRPr>
            </a:p>
          </p:txBody>
        </p:sp>
        <p:sp>
          <p:nvSpPr>
            <p:cNvPr id="20663" name="TextBox 196"/>
            <p:cNvSpPr txBox="1">
              <a:spLocks noChangeArrowheads="1"/>
            </p:cNvSpPr>
            <p:nvPr/>
          </p:nvSpPr>
          <p:spPr bwMode="auto">
            <a:xfrm>
              <a:off x="4957413"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64" name="TextBox 197"/>
            <p:cNvSpPr txBox="1">
              <a:spLocks noChangeArrowheads="1"/>
            </p:cNvSpPr>
            <p:nvPr/>
          </p:nvSpPr>
          <p:spPr bwMode="auto">
            <a:xfrm>
              <a:off x="5073272"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F</a:t>
              </a:r>
              <a:endParaRPr lang="en-US" altLang="en-US" sz="2800">
                <a:solidFill>
                  <a:srgbClr val="000000"/>
                </a:solidFill>
              </a:endParaRPr>
            </a:p>
          </p:txBody>
        </p:sp>
        <p:sp>
          <p:nvSpPr>
            <p:cNvPr id="20665" name="TextBox 198"/>
            <p:cNvSpPr txBox="1">
              <a:spLocks noChangeArrowheads="1"/>
            </p:cNvSpPr>
            <p:nvPr/>
          </p:nvSpPr>
          <p:spPr bwMode="auto">
            <a:xfrm>
              <a:off x="5189131"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M</a:t>
              </a:r>
              <a:endParaRPr lang="en-US" altLang="en-US" sz="2800">
                <a:solidFill>
                  <a:srgbClr val="000000"/>
                </a:solidFill>
              </a:endParaRPr>
            </a:p>
          </p:txBody>
        </p:sp>
        <p:sp>
          <p:nvSpPr>
            <p:cNvPr id="20666" name="TextBox 199"/>
            <p:cNvSpPr txBox="1">
              <a:spLocks noChangeArrowheads="1"/>
            </p:cNvSpPr>
            <p:nvPr/>
          </p:nvSpPr>
          <p:spPr bwMode="auto">
            <a:xfrm>
              <a:off x="5304990"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A</a:t>
              </a:r>
              <a:endParaRPr lang="en-US" altLang="en-US" sz="2800">
                <a:solidFill>
                  <a:srgbClr val="000000"/>
                </a:solidFill>
              </a:endParaRPr>
            </a:p>
          </p:txBody>
        </p:sp>
        <p:sp>
          <p:nvSpPr>
            <p:cNvPr id="20667" name="TextBox 200"/>
            <p:cNvSpPr txBox="1">
              <a:spLocks noChangeArrowheads="1"/>
            </p:cNvSpPr>
            <p:nvPr/>
          </p:nvSpPr>
          <p:spPr bwMode="auto">
            <a:xfrm>
              <a:off x="5420849"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M</a:t>
              </a:r>
              <a:endParaRPr lang="en-US" altLang="en-US" sz="2800">
                <a:solidFill>
                  <a:srgbClr val="000000"/>
                </a:solidFill>
              </a:endParaRPr>
            </a:p>
          </p:txBody>
        </p:sp>
        <p:sp>
          <p:nvSpPr>
            <p:cNvPr id="20668" name="TextBox 201"/>
            <p:cNvSpPr txBox="1">
              <a:spLocks noChangeArrowheads="1"/>
            </p:cNvSpPr>
            <p:nvPr/>
          </p:nvSpPr>
          <p:spPr bwMode="auto">
            <a:xfrm>
              <a:off x="5536708"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69" name="TextBox 202"/>
            <p:cNvSpPr txBox="1">
              <a:spLocks noChangeArrowheads="1"/>
            </p:cNvSpPr>
            <p:nvPr/>
          </p:nvSpPr>
          <p:spPr bwMode="auto">
            <a:xfrm>
              <a:off x="5652567"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70" name="TextBox 203"/>
            <p:cNvSpPr txBox="1">
              <a:spLocks noChangeArrowheads="1"/>
            </p:cNvSpPr>
            <p:nvPr/>
          </p:nvSpPr>
          <p:spPr bwMode="auto">
            <a:xfrm>
              <a:off x="5768426"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A</a:t>
              </a:r>
              <a:endParaRPr lang="en-US" altLang="en-US" sz="2800">
                <a:solidFill>
                  <a:srgbClr val="000000"/>
                </a:solidFill>
              </a:endParaRPr>
            </a:p>
          </p:txBody>
        </p:sp>
        <p:sp>
          <p:nvSpPr>
            <p:cNvPr id="20671" name="TextBox 204"/>
            <p:cNvSpPr txBox="1">
              <a:spLocks noChangeArrowheads="1"/>
            </p:cNvSpPr>
            <p:nvPr/>
          </p:nvSpPr>
          <p:spPr bwMode="auto">
            <a:xfrm>
              <a:off x="5884285"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S</a:t>
              </a:r>
              <a:endParaRPr lang="en-US" altLang="en-US" sz="2800">
                <a:solidFill>
                  <a:srgbClr val="000000"/>
                </a:solidFill>
              </a:endParaRPr>
            </a:p>
          </p:txBody>
        </p:sp>
        <p:sp>
          <p:nvSpPr>
            <p:cNvPr id="20672" name="TextBox 206"/>
            <p:cNvSpPr txBox="1">
              <a:spLocks noChangeArrowheads="1"/>
            </p:cNvSpPr>
            <p:nvPr/>
          </p:nvSpPr>
          <p:spPr bwMode="auto">
            <a:xfrm>
              <a:off x="6000144"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O</a:t>
              </a:r>
              <a:endParaRPr lang="en-US" altLang="en-US" sz="2800">
                <a:solidFill>
                  <a:srgbClr val="000000"/>
                </a:solidFill>
              </a:endParaRPr>
            </a:p>
          </p:txBody>
        </p:sp>
        <p:sp>
          <p:nvSpPr>
            <p:cNvPr id="20673" name="TextBox 207"/>
            <p:cNvSpPr txBox="1">
              <a:spLocks noChangeArrowheads="1"/>
            </p:cNvSpPr>
            <p:nvPr/>
          </p:nvSpPr>
          <p:spPr bwMode="auto">
            <a:xfrm>
              <a:off x="6116003"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N</a:t>
              </a:r>
              <a:endParaRPr lang="en-US" altLang="en-US" sz="2800">
                <a:solidFill>
                  <a:srgbClr val="000000"/>
                </a:solidFill>
              </a:endParaRPr>
            </a:p>
          </p:txBody>
        </p:sp>
        <p:sp>
          <p:nvSpPr>
            <p:cNvPr id="20674" name="TextBox 208"/>
            <p:cNvSpPr txBox="1">
              <a:spLocks noChangeArrowheads="1"/>
            </p:cNvSpPr>
            <p:nvPr/>
          </p:nvSpPr>
          <p:spPr bwMode="auto">
            <a:xfrm>
              <a:off x="6231862"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D</a:t>
              </a:r>
              <a:endParaRPr lang="en-US" altLang="en-US" sz="2800">
                <a:solidFill>
                  <a:srgbClr val="000000"/>
                </a:solidFill>
              </a:endParaRPr>
            </a:p>
          </p:txBody>
        </p:sp>
        <p:sp>
          <p:nvSpPr>
            <p:cNvPr id="20675" name="TextBox 209"/>
            <p:cNvSpPr txBox="1">
              <a:spLocks noChangeArrowheads="1"/>
            </p:cNvSpPr>
            <p:nvPr/>
          </p:nvSpPr>
          <p:spPr bwMode="auto">
            <a:xfrm>
              <a:off x="6347721"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76" name="TextBox 210"/>
            <p:cNvSpPr txBox="1">
              <a:spLocks noChangeArrowheads="1"/>
            </p:cNvSpPr>
            <p:nvPr/>
          </p:nvSpPr>
          <p:spPr bwMode="auto">
            <a:xfrm>
              <a:off x="6463580"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F</a:t>
              </a:r>
              <a:endParaRPr lang="en-US" altLang="en-US" sz="2800">
                <a:solidFill>
                  <a:srgbClr val="000000"/>
                </a:solidFill>
              </a:endParaRPr>
            </a:p>
          </p:txBody>
        </p:sp>
        <p:sp>
          <p:nvSpPr>
            <p:cNvPr id="20677" name="TextBox 211"/>
            <p:cNvSpPr txBox="1">
              <a:spLocks noChangeArrowheads="1"/>
            </p:cNvSpPr>
            <p:nvPr/>
          </p:nvSpPr>
          <p:spPr bwMode="auto">
            <a:xfrm>
              <a:off x="6579439"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M</a:t>
              </a:r>
              <a:endParaRPr lang="en-US" altLang="en-US" sz="2800">
                <a:solidFill>
                  <a:srgbClr val="000000"/>
                </a:solidFill>
              </a:endParaRPr>
            </a:p>
          </p:txBody>
        </p:sp>
        <p:sp>
          <p:nvSpPr>
            <p:cNvPr id="20678" name="TextBox 212"/>
            <p:cNvSpPr txBox="1">
              <a:spLocks noChangeArrowheads="1"/>
            </p:cNvSpPr>
            <p:nvPr/>
          </p:nvSpPr>
          <p:spPr bwMode="auto">
            <a:xfrm>
              <a:off x="6695298"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A</a:t>
              </a:r>
              <a:endParaRPr lang="en-US" altLang="en-US" sz="2800">
                <a:solidFill>
                  <a:srgbClr val="000000"/>
                </a:solidFill>
              </a:endParaRPr>
            </a:p>
          </p:txBody>
        </p:sp>
        <p:sp>
          <p:nvSpPr>
            <p:cNvPr id="20679" name="TextBox 213"/>
            <p:cNvSpPr txBox="1">
              <a:spLocks noChangeArrowheads="1"/>
            </p:cNvSpPr>
            <p:nvPr/>
          </p:nvSpPr>
          <p:spPr bwMode="auto">
            <a:xfrm>
              <a:off x="6811157"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M</a:t>
              </a:r>
              <a:endParaRPr lang="en-US" altLang="en-US" sz="2800">
                <a:solidFill>
                  <a:srgbClr val="000000"/>
                </a:solidFill>
              </a:endParaRPr>
            </a:p>
          </p:txBody>
        </p:sp>
        <p:sp>
          <p:nvSpPr>
            <p:cNvPr id="20680" name="TextBox 214"/>
            <p:cNvSpPr txBox="1">
              <a:spLocks noChangeArrowheads="1"/>
            </p:cNvSpPr>
            <p:nvPr/>
          </p:nvSpPr>
          <p:spPr bwMode="auto">
            <a:xfrm>
              <a:off x="6927016"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81" name="TextBox 215"/>
            <p:cNvSpPr txBox="1">
              <a:spLocks noChangeArrowheads="1"/>
            </p:cNvSpPr>
            <p:nvPr/>
          </p:nvSpPr>
          <p:spPr bwMode="auto">
            <a:xfrm>
              <a:off x="7042875"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82" name="TextBox 216"/>
            <p:cNvSpPr txBox="1">
              <a:spLocks noChangeArrowheads="1"/>
            </p:cNvSpPr>
            <p:nvPr/>
          </p:nvSpPr>
          <p:spPr bwMode="auto">
            <a:xfrm>
              <a:off x="7158734"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A</a:t>
              </a:r>
              <a:endParaRPr lang="en-US" altLang="en-US" sz="2800">
                <a:solidFill>
                  <a:srgbClr val="000000"/>
                </a:solidFill>
              </a:endParaRPr>
            </a:p>
          </p:txBody>
        </p:sp>
        <p:sp>
          <p:nvSpPr>
            <p:cNvPr id="20683" name="TextBox 217"/>
            <p:cNvSpPr txBox="1">
              <a:spLocks noChangeArrowheads="1"/>
            </p:cNvSpPr>
            <p:nvPr/>
          </p:nvSpPr>
          <p:spPr bwMode="auto">
            <a:xfrm>
              <a:off x="7274593"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S</a:t>
              </a:r>
              <a:endParaRPr lang="en-US" altLang="en-US" sz="2800">
                <a:solidFill>
                  <a:srgbClr val="000000"/>
                </a:solidFill>
              </a:endParaRPr>
            </a:p>
          </p:txBody>
        </p:sp>
        <p:sp>
          <p:nvSpPr>
            <p:cNvPr id="20684" name="TextBox 219"/>
            <p:cNvSpPr txBox="1">
              <a:spLocks noChangeArrowheads="1"/>
            </p:cNvSpPr>
            <p:nvPr/>
          </p:nvSpPr>
          <p:spPr bwMode="auto">
            <a:xfrm>
              <a:off x="7390452"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O</a:t>
              </a:r>
              <a:endParaRPr lang="en-US" altLang="en-US" sz="2800">
                <a:solidFill>
                  <a:srgbClr val="000000"/>
                </a:solidFill>
              </a:endParaRPr>
            </a:p>
          </p:txBody>
        </p:sp>
        <p:sp>
          <p:nvSpPr>
            <p:cNvPr id="20685" name="TextBox 220"/>
            <p:cNvSpPr txBox="1">
              <a:spLocks noChangeArrowheads="1"/>
            </p:cNvSpPr>
            <p:nvPr/>
          </p:nvSpPr>
          <p:spPr bwMode="auto">
            <a:xfrm>
              <a:off x="7506311"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N</a:t>
              </a:r>
              <a:endParaRPr lang="en-US" altLang="en-US" sz="2800">
                <a:solidFill>
                  <a:srgbClr val="000000"/>
                </a:solidFill>
              </a:endParaRPr>
            </a:p>
          </p:txBody>
        </p:sp>
        <p:sp>
          <p:nvSpPr>
            <p:cNvPr id="20686" name="TextBox 221"/>
            <p:cNvSpPr txBox="1">
              <a:spLocks noChangeArrowheads="1"/>
            </p:cNvSpPr>
            <p:nvPr/>
          </p:nvSpPr>
          <p:spPr bwMode="auto">
            <a:xfrm>
              <a:off x="7622170"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D</a:t>
              </a:r>
              <a:endParaRPr lang="en-US" altLang="en-US" sz="2800">
                <a:solidFill>
                  <a:srgbClr val="000000"/>
                </a:solidFill>
              </a:endParaRPr>
            </a:p>
          </p:txBody>
        </p:sp>
        <p:sp>
          <p:nvSpPr>
            <p:cNvPr id="20687" name="TextBox 222"/>
            <p:cNvSpPr txBox="1">
              <a:spLocks noChangeArrowheads="1"/>
            </p:cNvSpPr>
            <p:nvPr/>
          </p:nvSpPr>
          <p:spPr bwMode="auto">
            <a:xfrm>
              <a:off x="7738029"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88" name="TextBox 223"/>
            <p:cNvSpPr txBox="1">
              <a:spLocks noChangeArrowheads="1"/>
            </p:cNvSpPr>
            <p:nvPr/>
          </p:nvSpPr>
          <p:spPr bwMode="auto">
            <a:xfrm>
              <a:off x="7853888"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F</a:t>
              </a:r>
              <a:endParaRPr lang="en-US" altLang="en-US" sz="2800">
                <a:solidFill>
                  <a:srgbClr val="000000"/>
                </a:solidFill>
              </a:endParaRPr>
            </a:p>
          </p:txBody>
        </p:sp>
        <p:sp>
          <p:nvSpPr>
            <p:cNvPr id="20689" name="TextBox 224"/>
            <p:cNvSpPr txBox="1">
              <a:spLocks noChangeArrowheads="1"/>
            </p:cNvSpPr>
            <p:nvPr/>
          </p:nvSpPr>
          <p:spPr bwMode="auto">
            <a:xfrm>
              <a:off x="7969747"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M</a:t>
              </a:r>
              <a:endParaRPr lang="en-US" altLang="en-US" sz="2800">
                <a:solidFill>
                  <a:srgbClr val="000000"/>
                </a:solidFill>
              </a:endParaRPr>
            </a:p>
          </p:txBody>
        </p:sp>
        <p:sp>
          <p:nvSpPr>
            <p:cNvPr id="20690" name="TextBox 225"/>
            <p:cNvSpPr txBox="1">
              <a:spLocks noChangeArrowheads="1"/>
            </p:cNvSpPr>
            <p:nvPr/>
          </p:nvSpPr>
          <p:spPr bwMode="auto">
            <a:xfrm>
              <a:off x="8085606"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A</a:t>
              </a:r>
              <a:endParaRPr lang="en-US" altLang="en-US" sz="2800">
                <a:solidFill>
                  <a:srgbClr val="000000"/>
                </a:solidFill>
              </a:endParaRPr>
            </a:p>
          </p:txBody>
        </p:sp>
        <p:sp>
          <p:nvSpPr>
            <p:cNvPr id="20691" name="TextBox 226"/>
            <p:cNvSpPr txBox="1">
              <a:spLocks noChangeArrowheads="1"/>
            </p:cNvSpPr>
            <p:nvPr/>
          </p:nvSpPr>
          <p:spPr bwMode="auto">
            <a:xfrm>
              <a:off x="8201465"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M</a:t>
              </a:r>
              <a:endParaRPr lang="en-US" altLang="en-US" sz="2800">
                <a:solidFill>
                  <a:srgbClr val="000000"/>
                </a:solidFill>
              </a:endParaRPr>
            </a:p>
          </p:txBody>
        </p:sp>
        <p:sp>
          <p:nvSpPr>
            <p:cNvPr id="20692" name="TextBox 227"/>
            <p:cNvSpPr txBox="1">
              <a:spLocks noChangeArrowheads="1"/>
            </p:cNvSpPr>
            <p:nvPr/>
          </p:nvSpPr>
          <p:spPr bwMode="auto">
            <a:xfrm>
              <a:off x="8317324"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93" name="TextBox 228"/>
            <p:cNvSpPr txBox="1">
              <a:spLocks noChangeArrowheads="1"/>
            </p:cNvSpPr>
            <p:nvPr/>
          </p:nvSpPr>
          <p:spPr bwMode="auto">
            <a:xfrm>
              <a:off x="8433183"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J</a:t>
              </a:r>
              <a:endParaRPr lang="en-US" altLang="en-US" sz="2800">
                <a:solidFill>
                  <a:srgbClr val="000000"/>
                </a:solidFill>
              </a:endParaRPr>
            </a:p>
          </p:txBody>
        </p:sp>
        <p:sp>
          <p:nvSpPr>
            <p:cNvPr id="20694" name="TextBox 229"/>
            <p:cNvSpPr txBox="1">
              <a:spLocks noChangeArrowheads="1"/>
            </p:cNvSpPr>
            <p:nvPr/>
          </p:nvSpPr>
          <p:spPr bwMode="auto">
            <a:xfrm>
              <a:off x="8549042"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A</a:t>
              </a:r>
              <a:endParaRPr lang="en-US" altLang="en-US" sz="2800">
                <a:solidFill>
                  <a:srgbClr val="000000"/>
                </a:solidFill>
              </a:endParaRPr>
            </a:p>
          </p:txBody>
        </p:sp>
        <p:sp>
          <p:nvSpPr>
            <p:cNvPr id="20695" name="TextBox 230"/>
            <p:cNvSpPr txBox="1">
              <a:spLocks noChangeArrowheads="1"/>
            </p:cNvSpPr>
            <p:nvPr/>
          </p:nvSpPr>
          <p:spPr bwMode="auto">
            <a:xfrm>
              <a:off x="8664888" y="5638800"/>
              <a:ext cx="10972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00"/>
                  </a:solidFill>
                </a:rPr>
                <a:t>S</a:t>
              </a:r>
              <a:endParaRPr lang="en-US" altLang="en-US" sz="2800">
                <a:solidFill>
                  <a:srgbClr val="000000"/>
                </a:solidFill>
              </a:endParaRPr>
            </a:p>
          </p:txBody>
        </p:sp>
      </p:grpSp>
      <p:sp>
        <p:nvSpPr>
          <p:cNvPr id="294" name="Rounded Rectangle 293"/>
          <p:cNvSpPr/>
          <p:nvPr/>
        </p:nvSpPr>
        <p:spPr>
          <a:xfrm>
            <a:off x="568451" y="3220243"/>
            <a:ext cx="2711503" cy="424355"/>
          </a:xfrm>
          <a:prstGeom prst="roundRect">
            <a:avLst/>
          </a:prstGeom>
          <a:solidFill>
            <a:schemeClr val="accent2">
              <a:lumMod val="20000"/>
              <a:lumOff val="80000"/>
            </a:schemeClr>
          </a:solidFill>
          <a:ln w="19050">
            <a:solidFill>
              <a:schemeClr val="accent2">
                <a:lumMod val="50000"/>
              </a:schemeClr>
            </a:solidFill>
            <a:prstDash val="solid"/>
          </a:ln>
        </p:spPr>
        <p:txBody>
          <a:bodyPr lIns="0" tIns="0" rIns="0" bIns="0" anchor="ctr"/>
          <a:lstStyle/>
          <a:p>
            <a:pPr algn="ctr" fontAlgn="b">
              <a:defRPr/>
            </a:pPr>
            <a:r>
              <a:rPr lang="en-US" sz="1200" b="1" dirty="0" smtClean="0">
                <a:solidFill>
                  <a:schemeClr val="accent2">
                    <a:lumMod val="50000"/>
                  </a:schemeClr>
                </a:solidFill>
                <a:latin typeface="Calibri" pitchFamily="34" charset="0"/>
              </a:rPr>
              <a:t>Base Planning/Draft 1391</a:t>
            </a:r>
            <a:endParaRPr lang="en-US" sz="1200" b="1" dirty="0">
              <a:solidFill>
                <a:schemeClr val="accent2">
                  <a:lumMod val="50000"/>
                </a:schemeClr>
              </a:solidFill>
              <a:latin typeface="Calibri" pitchFamily="34" charset="0"/>
            </a:endParaRPr>
          </a:p>
        </p:txBody>
      </p:sp>
      <p:sp>
        <p:nvSpPr>
          <p:cNvPr id="20578" name="TextBox 288"/>
          <p:cNvSpPr txBox="1">
            <a:spLocks noChangeArrowheads="1"/>
          </p:cNvSpPr>
          <p:nvPr/>
        </p:nvSpPr>
        <p:spPr bwMode="auto">
          <a:xfrm>
            <a:off x="2462213" y="3348038"/>
            <a:ext cx="4333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endParaRPr lang="en-US" altLang="en-US" sz="900">
              <a:solidFill>
                <a:srgbClr val="000066"/>
              </a:solidFill>
              <a:latin typeface="Calibri" pitchFamily="34" charset="0"/>
            </a:endParaRPr>
          </a:p>
          <a:p>
            <a:pPr algn="ctr">
              <a:spcBef>
                <a:spcPct val="0"/>
              </a:spcBef>
              <a:buClrTx/>
              <a:buSzTx/>
              <a:buFontTx/>
              <a:buNone/>
            </a:pPr>
            <a:endParaRPr lang="en-US" altLang="en-US" sz="900">
              <a:solidFill>
                <a:srgbClr val="000066"/>
              </a:solidFill>
              <a:latin typeface="Calibri" pitchFamily="34" charset="0"/>
            </a:endParaRPr>
          </a:p>
        </p:txBody>
      </p:sp>
      <p:sp>
        <p:nvSpPr>
          <p:cNvPr id="20579" name="TextBox 351"/>
          <p:cNvSpPr txBox="1">
            <a:spLocks noChangeArrowheads="1"/>
          </p:cNvSpPr>
          <p:nvPr/>
        </p:nvSpPr>
        <p:spPr bwMode="auto">
          <a:xfrm>
            <a:off x="2925763" y="4929188"/>
            <a:ext cx="525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66"/>
                </a:solidFill>
                <a:latin typeface="Calibri" pitchFamily="34" charset="0"/>
              </a:rPr>
              <a:t/>
            </a:r>
            <a:br>
              <a:rPr lang="en-US" altLang="en-US" sz="900">
                <a:solidFill>
                  <a:srgbClr val="000066"/>
                </a:solidFill>
                <a:latin typeface="Calibri" pitchFamily="34" charset="0"/>
              </a:rPr>
            </a:br>
            <a:endParaRPr lang="en-US" altLang="en-US" sz="900">
              <a:solidFill>
                <a:srgbClr val="000066"/>
              </a:solidFill>
              <a:latin typeface="Calibri" pitchFamily="34" charset="0"/>
            </a:endParaRPr>
          </a:p>
        </p:txBody>
      </p:sp>
      <p:sp>
        <p:nvSpPr>
          <p:cNvPr id="219" name="Rounded Rectangle 218"/>
          <p:cNvSpPr/>
          <p:nvPr/>
        </p:nvSpPr>
        <p:spPr>
          <a:xfrm>
            <a:off x="1905000" y="4292598"/>
            <a:ext cx="1260832" cy="433287"/>
          </a:xfrm>
          <a:prstGeom prst="roundRect">
            <a:avLst/>
          </a:prstGeom>
          <a:solidFill>
            <a:schemeClr val="accent2">
              <a:lumMod val="40000"/>
              <a:lumOff val="60000"/>
            </a:schemeClr>
          </a:solidFill>
          <a:ln w="19050">
            <a:solidFill>
              <a:schemeClr val="accent2">
                <a:lumMod val="50000"/>
              </a:schemeClr>
            </a:solidFill>
            <a:prstDash val="solid"/>
          </a:ln>
        </p:spPr>
        <p:txBody>
          <a:bodyPr lIns="0" tIns="0" rIns="0" bIns="0" anchor="ctr"/>
          <a:lstStyle/>
          <a:p>
            <a:pPr algn="ctr" fontAlgn="b">
              <a:defRPr/>
            </a:pPr>
            <a:r>
              <a:rPr lang="en-US" sz="1100" b="1" dirty="0" smtClean="0">
                <a:solidFill>
                  <a:srgbClr val="FF0000"/>
                </a:solidFill>
                <a:latin typeface="Calibri"/>
              </a:rPr>
              <a:t>Planning Charrette/ 1391 Validation</a:t>
            </a:r>
            <a:endParaRPr lang="en-US" sz="1100" b="1" dirty="0">
              <a:solidFill>
                <a:srgbClr val="FF0000"/>
              </a:solidFill>
              <a:latin typeface="Calibri"/>
            </a:endParaRPr>
          </a:p>
        </p:txBody>
      </p:sp>
      <p:sp>
        <p:nvSpPr>
          <p:cNvPr id="20587" name="Isosceles Triangle 232"/>
          <p:cNvSpPr>
            <a:spLocks/>
          </p:cNvSpPr>
          <p:nvPr/>
        </p:nvSpPr>
        <p:spPr bwMode="auto">
          <a:xfrm rot="10800000" flipV="1">
            <a:off x="1811038" y="4094159"/>
            <a:ext cx="195262" cy="198438"/>
          </a:xfrm>
          <a:custGeom>
            <a:avLst/>
            <a:gdLst>
              <a:gd name="T0" fmla="*/ 0 w 205359"/>
              <a:gd name="T1" fmla="*/ 0 h 266533"/>
              <a:gd name="T2" fmla="*/ 76113 w 205359"/>
              <a:gd name="T3" fmla="*/ 45178 h 266533"/>
              <a:gd name="T4" fmla="*/ 152224 w 205359"/>
              <a:gd name="T5" fmla="*/ 0 h 266533"/>
              <a:gd name="T6" fmla="*/ 0 w 205359"/>
              <a:gd name="T7" fmla="*/ 0 h 2665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359" h="266533">
                <a:moveTo>
                  <a:pt x="0" y="0"/>
                </a:moveTo>
                <a:lnTo>
                  <a:pt x="102680" y="266533"/>
                </a:lnTo>
                <a:lnTo>
                  <a:pt x="205359" y="0"/>
                </a:lnTo>
                <a:lnTo>
                  <a:pt x="0" y="0"/>
                </a:lnTo>
                <a:close/>
              </a:path>
            </a:pathLst>
          </a:custGeom>
          <a:solidFill>
            <a:srgbClr val="FF0000"/>
          </a:solidFill>
          <a:ln>
            <a:noFill/>
          </a:ln>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Lst>
        </p:spPr>
        <p:txBody>
          <a:bodyPr/>
          <a:lstStyle/>
          <a:p>
            <a:endParaRPr lang="en-US"/>
          </a:p>
        </p:txBody>
      </p:sp>
      <p:sp>
        <p:nvSpPr>
          <p:cNvPr id="266" name="TextBox 265"/>
          <p:cNvSpPr txBox="1"/>
          <p:nvPr/>
        </p:nvSpPr>
        <p:spPr>
          <a:xfrm>
            <a:off x="547688" y="1905000"/>
            <a:ext cx="2459544" cy="339725"/>
          </a:xfrm>
          <a:prstGeom prst="rect">
            <a:avLst/>
          </a:prstGeom>
          <a:solidFill>
            <a:schemeClr val="accent3">
              <a:lumMod val="95000"/>
            </a:schemeClr>
          </a:solidFill>
          <a:ln w="19050">
            <a:solidFill>
              <a:schemeClr val="accent2">
                <a:lumMod val="75000"/>
              </a:schemeClr>
            </a:solidFill>
          </a:ln>
        </p:spPr>
        <p:txBody>
          <a:bodyPr wrap="square">
            <a:spAutoFit/>
          </a:bodyPr>
          <a:lstStyle/>
          <a:p>
            <a:pPr algn="ctr">
              <a:defRPr/>
            </a:pPr>
            <a:r>
              <a:rPr lang="en-US" sz="1600" b="1" dirty="0" smtClean="0">
                <a:solidFill>
                  <a:schemeClr val="accent2">
                    <a:lumMod val="75000"/>
                  </a:schemeClr>
                </a:solidFill>
              </a:rPr>
              <a:t>PLAN</a:t>
            </a:r>
            <a:endParaRPr lang="en-US" sz="1600" b="1" dirty="0">
              <a:solidFill>
                <a:schemeClr val="accent2">
                  <a:lumMod val="75000"/>
                </a:schemeClr>
              </a:solidFill>
            </a:endParaRPr>
          </a:p>
        </p:txBody>
      </p:sp>
      <p:sp>
        <p:nvSpPr>
          <p:cNvPr id="285" name="TextBox 284"/>
          <p:cNvSpPr txBox="1"/>
          <p:nvPr/>
        </p:nvSpPr>
        <p:spPr>
          <a:xfrm>
            <a:off x="2148617" y="3776246"/>
            <a:ext cx="1051783" cy="369332"/>
          </a:xfrm>
          <a:prstGeom prst="rect">
            <a:avLst/>
          </a:prstGeom>
          <a:noFill/>
          <a:ln w="19050">
            <a:solidFill>
              <a:schemeClr val="accent2">
                <a:lumMod val="50000"/>
              </a:schemeClr>
            </a:solidFill>
          </a:ln>
        </p:spPr>
        <p:txBody>
          <a:bodyPr wrap="square">
            <a:spAutoFit/>
          </a:bodyPr>
          <a:lstStyle/>
          <a:p>
            <a:pPr>
              <a:defRPr/>
            </a:pPr>
            <a:r>
              <a:rPr lang="en-US" sz="900" b="1" dirty="0" smtClean="0">
                <a:solidFill>
                  <a:schemeClr val="accent2">
                    <a:lumMod val="50000"/>
                  </a:schemeClr>
                </a:solidFill>
                <a:latin typeface="Calibri" panose="020F0502020204030204" pitchFamily="34" charset="0"/>
                <a:cs typeface="Calibri" panose="020F0502020204030204" pitchFamily="34" charset="0"/>
              </a:rPr>
              <a:t>Base Submits Project to AFIMSC</a:t>
            </a:r>
            <a:endParaRPr lang="en-US" sz="900" b="1" dirty="0">
              <a:solidFill>
                <a:schemeClr val="accent2">
                  <a:lumMod val="50000"/>
                </a:schemeClr>
              </a:solidFill>
              <a:latin typeface="Calibri" panose="020F0502020204030204" pitchFamily="34" charset="0"/>
              <a:cs typeface="Calibri" panose="020F0502020204030204" pitchFamily="34" charset="0"/>
            </a:endParaRPr>
          </a:p>
        </p:txBody>
      </p:sp>
      <p:sp>
        <p:nvSpPr>
          <p:cNvPr id="20602" name="TextBox 291"/>
          <p:cNvSpPr txBox="1">
            <a:spLocks noChangeArrowheads="1"/>
          </p:cNvSpPr>
          <p:nvPr/>
        </p:nvSpPr>
        <p:spPr bwMode="auto">
          <a:xfrm>
            <a:off x="914400" y="4039490"/>
            <a:ext cx="8683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1000" dirty="0" smtClean="0">
                <a:solidFill>
                  <a:srgbClr val="000066"/>
                </a:solidFill>
                <a:latin typeface="Calibri" pitchFamily="34" charset="0"/>
              </a:rPr>
              <a:t>AFCEC Planning Instruction</a:t>
            </a:r>
            <a:endParaRPr lang="en-US" altLang="en-US" sz="1000" dirty="0">
              <a:solidFill>
                <a:srgbClr val="000066"/>
              </a:solidFill>
              <a:latin typeface="Calibri" pitchFamily="34" charset="0"/>
            </a:endParaRPr>
          </a:p>
        </p:txBody>
      </p:sp>
      <p:sp>
        <p:nvSpPr>
          <p:cNvPr id="256" name="Rounded Rectangle 255"/>
          <p:cNvSpPr/>
          <p:nvPr/>
        </p:nvSpPr>
        <p:spPr>
          <a:xfrm>
            <a:off x="6491289" y="5261646"/>
            <a:ext cx="2324100" cy="377153"/>
          </a:xfrm>
          <a:prstGeom prst="roundRect">
            <a:avLst/>
          </a:prstGeom>
          <a:solidFill>
            <a:schemeClr val="accent1">
              <a:lumMod val="20000"/>
              <a:lumOff val="80000"/>
            </a:schemeClr>
          </a:solidFill>
          <a:ln w="19050">
            <a:solidFill>
              <a:schemeClr val="accent1">
                <a:lumMod val="50000"/>
              </a:schemeClr>
            </a:solidFill>
            <a:prstDash val="solid"/>
          </a:ln>
        </p:spPr>
        <p:txBody>
          <a:bodyPr lIns="0" tIns="0" rIns="0" bIns="0" anchor="ctr"/>
          <a:lstStyle/>
          <a:p>
            <a:pPr algn="ctr" fontAlgn="b">
              <a:defRPr/>
            </a:pPr>
            <a:r>
              <a:rPr lang="en-US" sz="1200" b="1" dirty="0" smtClean="0">
                <a:solidFill>
                  <a:srgbClr val="00CC99">
                    <a:lumMod val="50000"/>
                  </a:srgbClr>
                </a:solidFill>
                <a:latin typeface="Calibri" pitchFamily="34" charset="0"/>
              </a:rPr>
              <a:t>Construction </a:t>
            </a:r>
            <a:endParaRPr lang="en-US" sz="1200" b="1" dirty="0">
              <a:solidFill>
                <a:srgbClr val="00CC99">
                  <a:lumMod val="50000"/>
                </a:srgbClr>
              </a:solidFill>
              <a:latin typeface="Calibri" pitchFamily="34" charset="0"/>
            </a:endParaRPr>
          </a:p>
        </p:txBody>
      </p:sp>
      <p:sp>
        <p:nvSpPr>
          <p:cNvPr id="258" name="Rounded Rectangle 257"/>
          <p:cNvSpPr/>
          <p:nvPr/>
        </p:nvSpPr>
        <p:spPr>
          <a:xfrm>
            <a:off x="5908793" y="5260060"/>
            <a:ext cx="573655" cy="378740"/>
          </a:xfrm>
          <a:prstGeom prst="roundRect">
            <a:avLst/>
          </a:prstGeom>
          <a:solidFill>
            <a:schemeClr val="accent1">
              <a:lumMod val="20000"/>
              <a:lumOff val="80000"/>
            </a:schemeClr>
          </a:solidFill>
          <a:ln w="19050">
            <a:solidFill>
              <a:schemeClr val="accent1">
                <a:lumMod val="50000"/>
              </a:schemeClr>
            </a:solidFill>
            <a:prstDash val="solid"/>
          </a:ln>
        </p:spPr>
        <p:txBody>
          <a:bodyPr lIns="0" tIns="0" rIns="0" bIns="0" anchor="ctr"/>
          <a:lstStyle/>
          <a:p>
            <a:pPr fontAlgn="b">
              <a:defRPr/>
            </a:pPr>
            <a:r>
              <a:rPr lang="en-US" sz="1000" b="1" dirty="0" err="1">
                <a:solidFill>
                  <a:srgbClr val="00CC99">
                    <a:lumMod val="50000"/>
                  </a:srgbClr>
                </a:solidFill>
                <a:latin typeface="Calibri" pitchFamily="34" charset="0"/>
              </a:rPr>
              <a:t>Adv</a:t>
            </a:r>
            <a:r>
              <a:rPr lang="en-US" sz="1000" b="1" dirty="0">
                <a:solidFill>
                  <a:srgbClr val="00CC99">
                    <a:lumMod val="50000"/>
                  </a:srgbClr>
                </a:solidFill>
                <a:latin typeface="Calibri" pitchFamily="34" charset="0"/>
              </a:rPr>
              <a:t>/</a:t>
            </a:r>
            <a:r>
              <a:rPr lang="en-US" sz="1000" b="1" dirty="0" err="1">
                <a:solidFill>
                  <a:srgbClr val="00CC99">
                    <a:lumMod val="50000"/>
                  </a:srgbClr>
                </a:solidFill>
                <a:latin typeface="Calibri" pitchFamily="34" charset="0"/>
              </a:rPr>
              <a:t>Awd</a:t>
            </a:r>
            <a:endParaRPr lang="en-US" sz="1000" b="1" dirty="0">
              <a:solidFill>
                <a:srgbClr val="00CC99">
                  <a:lumMod val="50000"/>
                </a:srgbClr>
              </a:solidFill>
              <a:latin typeface="Calibri" pitchFamily="34" charset="0"/>
            </a:endParaRPr>
          </a:p>
        </p:txBody>
      </p:sp>
      <p:sp>
        <p:nvSpPr>
          <p:cNvPr id="260" name="Rounded Rectangle 259"/>
          <p:cNvSpPr/>
          <p:nvPr/>
        </p:nvSpPr>
        <p:spPr>
          <a:xfrm>
            <a:off x="3525448" y="5270818"/>
            <a:ext cx="2357767" cy="367981"/>
          </a:xfrm>
          <a:prstGeom prst="roundRect">
            <a:avLst/>
          </a:prstGeom>
          <a:solidFill>
            <a:schemeClr val="accent1">
              <a:lumMod val="20000"/>
              <a:lumOff val="80000"/>
            </a:schemeClr>
          </a:solidFill>
          <a:ln w="19050">
            <a:solidFill>
              <a:schemeClr val="accent1">
                <a:lumMod val="50000"/>
              </a:schemeClr>
            </a:solidFill>
            <a:prstDash val="solid"/>
          </a:ln>
        </p:spPr>
        <p:txBody>
          <a:bodyPr lIns="0" tIns="0" rIns="0" bIns="0" anchor="ctr"/>
          <a:lstStyle/>
          <a:p>
            <a:pPr algn="ctr" fontAlgn="b">
              <a:defRPr/>
            </a:pPr>
            <a:r>
              <a:rPr lang="en-US" sz="1200" b="1" dirty="0">
                <a:solidFill>
                  <a:srgbClr val="00CC99">
                    <a:lumMod val="50000"/>
                  </a:srgbClr>
                </a:solidFill>
                <a:latin typeface="Calibri" pitchFamily="34" charset="0"/>
              </a:rPr>
              <a:t>Design</a:t>
            </a:r>
          </a:p>
        </p:txBody>
      </p:sp>
      <p:sp>
        <p:nvSpPr>
          <p:cNvPr id="20609" name="Rectangle 5"/>
          <p:cNvSpPr>
            <a:spLocks noChangeArrowheads="1"/>
          </p:cNvSpPr>
          <p:nvPr/>
        </p:nvSpPr>
        <p:spPr bwMode="auto">
          <a:xfrm>
            <a:off x="7672388" y="6519863"/>
            <a:ext cx="11430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r">
              <a:spcBef>
                <a:spcPct val="0"/>
              </a:spcBef>
              <a:buClrTx/>
              <a:buSzTx/>
              <a:buFontTx/>
              <a:buNone/>
            </a:pPr>
            <a:fld id="{1EACB698-0BCD-4FF5-85E0-FDFB48F378F0}" type="slidenum">
              <a:rPr lang="en-US" altLang="en-US" sz="1000" b="0">
                <a:solidFill>
                  <a:srgbClr val="969696"/>
                </a:solidFill>
              </a:rPr>
              <a:pPr algn="r">
                <a:spcBef>
                  <a:spcPct val="0"/>
                </a:spcBef>
                <a:buClrTx/>
                <a:buSzTx/>
                <a:buFontTx/>
                <a:buNone/>
              </a:pPr>
              <a:t>4</a:t>
            </a:fld>
            <a:endParaRPr lang="en-US" altLang="en-US" sz="1000" b="0">
              <a:solidFill>
                <a:schemeClr val="bg2"/>
              </a:solidFill>
            </a:endParaRPr>
          </a:p>
        </p:txBody>
      </p:sp>
      <p:sp>
        <p:nvSpPr>
          <p:cNvPr id="20618" name="Isosceles Triangle 232"/>
          <p:cNvSpPr>
            <a:spLocks/>
          </p:cNvSpPr>
          <p:nvPr/>
        </p:nvSpPr>
        <p:spPr bwMode="auto">
          <a:xfrm rot="10800000" flipV="1">
            <a:off x="3453178" y="5064796"/>
            <a:ext cx="195262" cy="196850"/>
          </a:xfrm>
          <a:custGeom>
            <a:avLst/>
            <a:gdLst>
              <a:gd name="T0" fmla="*/ 0 w 205359"/>
              <a:gd name="T1" fmla="*/ 0 h 266533"/>
              <a:gd name="T2" fmla="*/ 76113 w 205359"/>
              <a:gd name="T3" fmla="*/ 43399 h 266533"/>
              <a:gd name="T4" fmla="*/ 152224 w 205359"/>
              <a:gd name="T5" fmla="*/ 0 h 266533"/>
              <a:gd name="T6" fmla="*/ 0 w 205359"/>
              <a:gd name="T7" fmla="*/ 0 h 2665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359" h="266533">
                <a:moveTo>
                  <a:pt x="0" y="0"/>
                </a:moveTo>
                <a:lnTo>
                  <a:pt x="102680" y="266533"/>
                </a:lnTo>
                <a:lnTo>
                  <a:pt x="205359" y="0"/>
                </a:lnTo>
                <a:lnTo>
                  <a:pt x="0" y="0"/>
                </a:lnTo>
                <a:close/>
              </a:path>
            </a:pathLst>
          </a:custGeom>
          <a:solidFill>
            <a:srgbClr val="FF0000"/>
          </a:solidFill>
          <a:ln>
            <a:noFill/>
          </a:ln>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Lst>
        </p:spPr>
        <p:txBody>
          <a:bodyPr/>
          <a:lstStyle/>
          <a:p>
            <a:endParaRPr lang="en-US"/>
          </a:p>
        </p:txBody>
      </p:sp>
      <p:sp>
        <p:nvSpPr>
          <p:cNvPr id="20622" name="TextBox 277"/>
          <p:cNvSpPr txBox="1">
            <a:spLocks noChangeArrowheads="1"/>
          </p:cNvSpPr>
          <p:nvPr/>
        </p:nvSpPr>
        <p:spPr bwMode="auto">
          <a:xfrm>
            <a:off x="3276304" y="4759523"/>
            <a:ext cx="866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1000" dirty="0" smtClean="0">
                <a:solidFill>
                  <a:srgbClr val="000066"/>
                </a:solidFill>
                <a:latin typeface="Calibri" pitchFamily="34" charset="0"/>
              </a:rPr>
              <a:t> Design Instruction</a:t>
            </a:r>
            <a:endParaRPr lang="en-US" altLang="en-US" sz="1000" dirty="0">
              <a:solidFill>
                <a:srgbClr val="000066"/>
              </a:solidFill>
              <a:latin typeface="Calibri" pitchFamily="34" charset="0"/>
            </a:endParaRPr>
          </a:p>
        </p:txBody>
      </p:sp>
      <p:sp>
        <p:nvSpPr>
          <p:cNvPr id="216" name="TextBox 215"/>
          <p:cNvSpPr txBox="1"/>
          <p:nvPr/>
        </p:nvSpPr>
        <p:spPr>
          <a:xfrm>
            <a:off x="265790" y="6535579"/>
            <a:ext cx="756938" cy="246221"/>
          </a:xfrm>
          <a:prstGeom prst="rect">
            <a:avLst/>
          </a:prstGeom>
          <a:noFill/>
        </p:spPr>
        <p:txBody>
          <a:bodyPr wrap="none" rtlCol="0">
            <a:spAutoFit/>
          </a:bodyPr>
          <a:lstStyle/>
          <a:p>
            <a:pPr algn="r" eaLnBrk="0" fontAlgn="base" hangingPunct="0">
              <a:spcBef>
                <a:spcPct val="0"/>
              </a:spcBef>
              <a:spcAft>
                <a:spcPct val="0"/>
              </a:spcAft>
            </a:pPr>
            <a:r>
              <a:rPr lang="en-US" sz="1000" dirty="0" smtClean="0">
                <a:solidFill>
                  <a:srgbClr val="000000"/>
                </a:solidFill>
              </a:rPr>
              <a:t>09 Feb 16</a:t>
            </a:r>
            <a:endParaRPr lang="en-US" sz="1000" dirty="0">
              <a:solidFill>
                <a:srgbClr val="000000"/>
              </a:solidFill>
            </a:endParaRPr>
          </a:p>
        </p:txBody>
      </p:sp>
      <p:cxnSp>
        <p:nvCxnSpPr>
          <p:cNvPr id="3" name="Straight Connector 2"/>
          <p:cNvCxnSpPr/>
          <p:nvPr/>
        </p:nvCxnSpPr>
        <p:spPr bwMode="auto">
          <a:xfrm flipV="1">
            <a:off x="3200400" y="3957808"/>
            <a:ext cx="164592" cy="1"/>
          </a:xfrm>
          <a:prstGeom prst="line">
            <a:avLst/>
          </a:prstGeom>
          <a:solidFill>
            <a:srgbClr val="0C2D83"/>
          </a:solidFill>
          <a:ln w="12700" cap="flat" cmpd="sng" algn="ctr">
            <a:solidFill>
              <a:schemeClr val="tx1"/>
            </a:solidFill>
            <a:prstDash val="solid"/>
            <a:round/>
            <a:headEnd type="none" w="med" len="med"/>
            <a:tailEnd type="none" w="med" len="med"/>
          </a:ln>
          <a:effectLst/>
        </p:spPr>
      </p:cxnSp>
      <p:cxnSp>
        <p:nvCxnSpPr>
          <p:cNvPr id="7" name="Straight Arrow Connector 6"/>
          <p:cNvCxnSpPr/>
          <p:nvPr/>
        </p:nvCxnSpPr>
        <p:spPr bwMode="auto">
          <a:xfrm rot="10800000" flipH="1" flipV="1">
            <a:off x="3371876" y="3962400"/>
            <a:ext cx="3398" cy="274320"/>
          </a:xfrm>
          <a:prstGeom prst="straightConnector1">
            <a:avLst/>
          </a:prstGeom>
          <a:solidFill>
            <a:srgbClr val="0C2D83"/>
          </a:solidFill>
          <a:ln w="12700" cap="flat" cmpd="sng" algn="ctr">
            <a:solidFill>
              <a:schemeClr val="tx1"/>
            </a:solidFill>
            <a:prstDash val="solid"/>
            <a:round/>
            <a:headEnd type="none" w="med" len="med"/>
            <a:tailEnd type="arrow"/>
          </a:ln>
          <a:effectLst/>
        </p:spPr>
      </p:cxnSp>
      <p:sp>
        <p:nvSpPr>
          <p:cNvPr id="12" name="Right Arrow 11"/>
          <p:cNvSpPr/>
          <p:nvPr/>
        </p:nvSpPr>
        <p:spPr bwMode="auto">
          <a:xfrm>
            <a:off x="8735219" y="5349566"/>
            <a:ext cx="267494" cy="210486"/>
          </a:xfrm>
          <a:prstGeom prst="rightArrow">
            <a:avLst/>
          </a:prstGeom>
          <a:solidFill>
            <a:srgbClr val="0C2D8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14" name="Isosceles Triangle 232"/>
          <p:cNvSpPr>
            <a:spLocks/>
          </p:cNvSpPr>
          <p:nvPr/>
        </p:nvSpPr>
        <p:spPr bwMode="auto">
          <a:xfrm rot="10800000" flipV="1">
            <a:off x="3871116" y="5052912"/>
            <a:ext cx="195262" cy="196850"/>
          </a:xfrm>
          <a:custGeom>
            <a:avLst/>
            <a:gdLst>
              <a:gd name="T0" fmla="*/ 0 w 205359"/>
              <a:gd name="T1" fmla="*/ 0 h 266533"/>
              <a:gd name="T2" fmla="*/ 76113 w 205359"/>
              <a:gd name="T3" fmla="*/ 43399 h 266533"/>
              <a:gd name="T4" fmla="*/ 152224 w 205359"/>
              <a:gd name="T5" fmla="*/ 0 h 266533"/>
              <a:gd name="T6" fmla="*/ 0 w 205359"/>
              <a:gd name="T7" fmla="*/ 0 h 2665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359" h="266533">
                <a:moveTo>
                  <a:pt x="0" y="0"/>
                </a:moveTo>
                <a:lnTo>
                  <a:pt x="102680" y="266533"/>
                </a:lnTo>
                <a:lnTo>
                  <a:pt x="205359" y="0"/>
                </a:lnTo>
                <a:lnTo>
                  <a:pt x="0" y="0"/>
                </a:lnTo>
                <a:close/>
              </a:path>
            </a:pathLst>
          </a:custGeom>
          <a:solidFill>
            <a:srgbClr val="FF0000"/>
          </a:solidFill>
          <a:ln>
            <a:noFill/>
          </a:ln>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Lst>
        </p:spPr>
        <p:txBody>
          <a:bodyPr/>
          <a:lstStyle/>
          <a:p>
            <a:endParaRPr lang="en-US"/>
          </a:p>
        </p:txBody>
      </p:sp>
      <p:cxnSp>
        <p:nvCxnSpPr>
          <p:cNvPr id="21" name="Straight Connector 20"/>
          <p:cNvCxnSpPr>
            <a:stCxn id="20618" idx="1"/>
            <a:endCxn id="214" idx="1"/>
          </p:cNvCxnSpPr>
          <p:nvPr/>
        </p:nvCxnSpPr>
        <p:spPr bwMode="auto">
          <a:xfrm flipV="1">
            <a:off x="3576069" y="5084965"/>
            <a:ext cx="417938" cy="11884"/>
          </a:xfrm>
          <a:prstGeom prst="line">
            <a:avLst/>
          </a:prstGeom>
          <a:solidFill>
            <a:srgbClr val="0C2D83"/>
          </a:solidFill>
          <a:ln w="12700" cap="flat" cmpd="sng" algn="ctr">
            <a:solidFill>
              <a:srgbClr val="FF0000"/>
            </a:solidFill>
            <a:prstDash val="solid"/>
            <a:round/>
            <a:headEnd type="none" w="med" len="med"/>
            <a:tailEnd type="none" w="med" len="med"/>
          </a:ln>
          <a:effectLst/>
        </p:spPr>
      </p:cxnSp>
      <p:sp>
        <p:nvSpPr>
          <p:cNvPr id="224" name="TextBox 223"/>
          <p:cNvSpPr txBox="1"/>
          <p:nvPr/>
        </p:nvSpPr>
        <p:spPr>
          <a:xfrm>
            <a:off x="3007233" y="1905000"/>
            <a:ext cx="1560004" cy="339725"/>
          </a:xfrm>
          <a:prstGeom prst="rect">
            <a:avLst/>
          </a:prstGeom>
          <a:solidFill>
            <a:schemeClr val="accent3">
              <a:lumMod val="95000"/>
            </a:schemeClr>
          </a:solidFill>
          <a:ln w="19050">
            <a:solidFill>
              <a:schemeClr val="accent2">
                <a:lumMod val="75000"/>
              </a:schemeClr>
            </a:solidFill>
          </a:ln>
        </p:spPr>
        <p:txBody>
          <a:bodyPr wrap="square">
            <a:spAutoFit/>
          </a:bodyPr>
          <a:lstStyle/>
          <a:p>
            <a:pPr algn="ctr">
              <a:defRPr/>
            </a:pPr>
            <a:r>
              <a:rPr lang="en-US" sz="1600" b="1" dirty="0" smtClean="0">
                <a:solidFill>
                  <a:schemeClr val="accent2">
                    <a:lumMod val="75000"/>
                  </a:schemeClr>
                </a:solidFill>
              </a:rPr>
              <a:t>PROGRAM</a:t>
            </a:r>
            <a:endParaRPr lang="en-US" sz="1600" b="1" dirty="0">
              <a:solidFill>
                <a:schemeClr val="accent2">
                  <a:lumMod val="75000"/>
                </a:schemeClr>
              </a:solidFill>
            </a:endParaRPr>
          </a:p>
        </p:txBody>
      </p:sp>
      <p:sp>
        <p:nvSpPr>
          <p:cNvPr id="225" name="TextBox 224"/>
          <p:cNvSpPr txBox="1"/>
          <p:nvPr/>
        </p:nvSpPr>
        <p:spPr>
          <a:xfrm>
            <a:off x="4568570" y="1905000"/>
            <a:ext cx="1395668" cy="339725"/>
          </a:xfrm>
          <a:prstGeom prst="rect">
            <a:avLst/>
          </a:prstGeom>
          <a:solidFill>
            <a:schemeClr val="accent3">
              <a:lumMod val="95000"/>
            </a:schemeClr>
          </a:solidFill>
          <a:ln w="19050">
            <a:solidFill>
              <a:schemeClr val="accent2">
                <a:lumMod val="75000"/>
              </a:schemeClr>
            </a:solidFill>
          </a:ln>
        </p:spPr>
        <p:txBody>
          <a:bodyPr wrap="square">
            <a:spAutoFit/>
          </a:bodyPr>
          <a:lstStyle/>
          <a:p>
            <a:pPr algn="ctr">
              <a:defRPr/>
            </a:pPr>
            <a:r>
              <a:rPr lang="en-US" sz="1600" b="1" dirty="0" smtClean="0">
                <a:solidFill>
                  <a:schemeClr val="accent2">
                    <a:lumMod val="75000"/>
                  </a:schemeClr>
                </a:solidFill>
              </a:rPr>
              <a:t>DESIGN</a:t>
            </a:r>
            <a:endParaRPr lang="en-US" sz="1600" b="1" dirty="0">
              <a:solidFill>
                <a:schemeClr val="accent2">
                  <a:lumMod val="75000"/>
                </a:schemeClr>
              </a:solidFill>
            </a:endParaRPr>
          </a:p>
        </p:txBody>
      </p:sp>
      <p:sp>
        <p:nvSpPr>
          <p:cNvPr id="226" name="TextBox 225"/>
          <p:cNvSpPr txBox="1"/>
          <p:nvPr/>
        </p:nvSpPr>
        <p:spPr>
          <a:xfrm>
            <a:off x="5943600" y="1905000"/>
            <a:ext cx="2791619" cy="339725"/>
          </a:xfrm>
          <a:prstGeom prst="rect">
            <a:avLst/>
          </a:prstGeom>
          <a:solidFill>
            <a:schemeClr val="accent3">
              <a:lumMod val="95000"/>
            </a:schemeClr>
          </a:solidFill>
          <a:ln w="19050">
            <a:solidFill>
              <a:schemeClr val="accent2">
                <a:lumMod val="75000"/>
              </a:schemeClr>
            </a:solidFill>
          </a:ln>
        </p:spPr>
        <p:txBody>
          <a:bodyPr wrap="square">
            <a:spAutoFit/>
          </a:bodyPr>
          <a:lstStyle/>
          <a:p>
            <a:pPr algn="ctr">
              <a:defRPr/>
            </a:pPr>
            <a:r>
              <a:rPr lang="en-US" sz="1600" b="1" dirty="0" smtClean="0">
                <a:solidFill>
                  <a:schemeClr val="accent2">
                    <a:lumMod val="75000"/>
                  </a:schemeClr>
                </a:solidFill>
              </a:rPr>
              <a:t>CONSTRUCTION</a:t>
            </a:r>
            <a:endParaRPr lang="en-US" sz="1600" b="1" dirty="0">
              <a:solidFill>
                <a:schemeClr val="accent2">
                  <a:lumMod val="75000"/>
                </a:schemeClr>
              </a:solidFill>
            </a:endParaRPr>
          </a:p>
        </p:txBody>
      </p:sp>
      <p:sp>
        <p:nvSpPr>
          <p:cNvPr id="227" name="TextBox 226"/>
          <p:cNvSpPr txBox="1"/>
          <p:nvPr/>
        </p:nvSpPr>
        <p:spPr>
          <a:xfrm>
            <a:off x="4119759" y="2625258"/>
            <a:ext cx="790793" cy="553998"/>
          </a:xfrm>
          <a:prstGeom prst="rect">
            <a:avLst/>
          </a:prstGeom>
          <a:noFill/>
          <a:ln w="19050">
            <a:solidFill>
              <a:schemeClr val="accent2">
                <a:lumMod val="50000"/>
              </a:schemeClr>
            </a:solidFill>
          </a:ln>
        </p:spPr>
        <p:txBody>
          <a:bodyPr wrap="square">
            <a:spAutoFit/>
          </a:bodyPr>
          <a:lstStyle/>
          <a:p>
            <a:pPr>
              <a:defRPr/>
            </a:pPr>
            <a:r>
              <a:rPr lang="en-US" sz="1000" b="1" dirty="0" smtClean="0">
                <a:solidFill>
                  <a:schemeClr val="accent2">
                    <a:lumMod val="50000"/>
                  </a:schemeClr>
                </a:solidFill>
                <a:latin typeface="Calibri" panose="020F0502020204030204" pitchFamily="34" charset="0"/>
                <a:cs typeface="Calibri" panose="020F0502020204030204" pitchFamily="34" charset="0"/>
              </a:rPr>
              <a:t>Budget Est Submission (SEP)</a:t>
            </a:r>
            <a:endParaRPr lang="en-US" sz="1000" b="1" dirty="0">
              <a:solidFill>
                <a:schemeClr val="accent2">
                  <a:lumMod val="50000"/>
                </a:schemeClr>
              </a:solidFill>
              <a:latin typeface="Calibri" panose="020F0502020204030204" pitchFamily="34" charset="0"/>
              <a:cs typeface="Calibri" panose="020F0502020204030204" pitchFamily="34" charset="0"/>
            </a:endParaRPr>
          </a:p>
        </p:txBody>
      </p:sp>
      <p:cxnSp>
        <p:nvCxnSpPr>
          <p:cNvPr id="24" name="Straight Arrow Connector 23"/>
          <p:cNvCxnSpPr>
            <a:stCxn id="227" idx="0"/>
          </p:cNvCxnSpPr>
          <p:nvPr/>
        </p:nvCxnSpPr>
        <p:spPr bwMode="auto">
          <a:xfrm flipH="1" flipV="1">
            <a:off x="4507029" y="2360939"/>
            <a:ext cx="8127" cy="264319"/>
          </a:xfrm>
          <a:prstGeom prst="straightConnector1">
            <a:avLst/>
          </a:prstGeom>
          <a:solidFill>
            <a:srgbClr val="0C2D83"/>
          </a:solidFill>
          <a:ln w="12700" cap="flat" cmpd="sng" algn="ctr">
            <a:solidFill>
              <a:schemeClr val="tx1"/>
            </a:solidFill>
            <a:prstDash val="solid"/>
            <a:round/>
            <a:headEnd type="none" w="med" len="med"/>
            <a:tailEnd type="arrow"/>
          </a:ln>
          <a:effectLst/>
        </p:spPr>
      </p:cxnSp>
      <p:sp>
        <p:nvSpPr>
          <p:cNvPr id="230" name="TextBox 229"/>
          <p:cNvSpPr txBox="1"/>
          <p:nvPr/>
        </p:nvSpPr>
        <p:spPr>
          <a:xfrm>
            <a:off x="4949393" y="2647890"/>
            <a:ext cx="1153122" cy="400110"/>
          </a:xfrm>
          <a:prstGeom prst="rect">
            <a:avLst/>
          </a:prstGeom>
          <a:noFill/>
          <a:ln w="19050">
            <a:solidFill>
              <a:schemeClr val="accent2">
                <a:lumMod val="50000"/>
              </a:schemeClr>
            </a:solidFill>
          </a:ln>
        </p:spPr>
        <p:txBody>
          <a:bodyPr wrap="square">
            <a:spAutoFit/>
          </a:bodyPr>
          <a:lstStyle/>
          <a:p>
            <a:pPr>
              <a:defRPr/>
            </a:pPr>
            <a:r>
              <a:rPr lang="en-US" sz="1000" b="1" dirty="0" smtClean="0">
                <a:solidFill>
                  <a:schemeClr val="accent2">
                    <a:lumMod val="50000"/>
                  </a:schemeClr>
                </a:solidFill>
                <a:latin typeface="Calibri" panose="020F0502020204030204" pitchFamily="34" charset="0"/>
                <a:cs typeface="Calibri" panose="020F0502020204030204" pitchFamily="34" charset="0"/>
              </a:rPr>
              <a:t>Pres Budget Submission  (Feb)</a:t>
            </a:r>
            <a:endParaRPr lang="en-US" sz="1000" b="1" dirty="0">
              <a:solidFill>
                <a:schemeClr val="accent2">
                  <a:lumMod val="50000"/>
                </a:schemeClr>
              </a:solidFill>
              <a:latin typeface="Calibri" panose="020F0502020204030204" pitchFamily="34" charset="0"/>
              <a:cs typeface="Calibri" panose="020F0502020204030204" pitchFamily="34" charset="0"/>
            </a:endParaRPr>
          </a:p>
        </p:txBody>
      </p:sp>
      <p:cxnSp>
        <p:nvCxnSpPr>
          <p:cNvPr id="28" name="Straight Arrow Connector 27"/>
          <p:cNvCxnSpPr/>
          <p:nvPr/>
        </p:nvCxnSpPr>
        <p:spPr bwMode="auto">
          <a:xfrm flipV="1">
            <a:off x="5030787" y="2362200"/>
            <a:ext cx="0" cy="259954"/>
          </a:xfrm>
          <a:prstGeom prst="straightConnector1">
            <a:avLst/>
          </a:prstGeom>
          <a:solidFill>
            <a:srgbClr val="0C2D83"/>
          </a:solidFill>
          <a:ln w="12700" cap="flat" cmpd="sng" algn="ctr">
            <a:solidFill>
              <a:schemeClr val="tx1"/>
            </a:solidFill>
            <a:prstDash val="solid"/>
            <a:round/>
            <a:headEnd type="none" w="med" len="med"/>
            <a:tailEnd type="arrow"/>
          </a:ln>
          <a:effectLst/>
        </p:spPr>
      </p:cxnSp>
      <p:cxnSp>
        <p:nvCxnSpPr>
          <p:cNvPr id="235" name="Straight Connector 360"/>
          <p:cNvCxnSpPr>
            <a:cxnSpLocks noChangeShapeType="1"/>
          </p:cNvCxnSpPr>
          <p:nvPr/>
        </p:nvCxnSpPr>
        <p:spPr bwMode="auto">
          <a:xfrm rot="16200000" flipH="1">
            <a:off x="4920986" y="4096544"/>
            <a:ext cx="4846638" cy="0"/>
          </a:xfrm>
          <a:prstGeom prst="line">
            <a:avLst/>
          </a:prstGeom>
          <a:noFill/>
          <a:ln w="12700" algn="ctr">
            <a:solidFill>
              <a:schemeClr val="tx2"/>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236" name="Straight Connector 360"/>
          <p:cNvCxnSpPr>
            <a:cxnSpLocks noChangeShapeType="1"/>
          </p:cNvCxnSpPr>
          <p:nvPr/>
        </p:nvCxnSpPr>
        <p:spPr bwMode="auto">
          <a:xfrm rot="16200000" flipH="1">
            <a:off x="3520281" y="3995253"/>
            <a:ext cx="4846638" cy="0"/>
          </a:xfrm>
          <a:prstGeom prst="line">
            <a:avLst/>
          </a:prstGeom>
          <a:noFill/>
          <a:ln w="12700" algn="ctr">
            <a:solidFill>
              <a:schemeClr val="tx2"/>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238" name="Straight Connector 360"/>
          <p:cNvCxnSpPr>
            <a:cxnSpLocks noChangeShapeType="1"/>
          </p:cNvCxnSpPr>
          <p:nvPr/>
        </p:nvCxnSpPr>
        <p:spPr bwMode="auto">
          <a:xfrm rot="16200000" flipH="1">
            <a:off x="2143918" y="3901217"/>
            <a:ext cx="4846638" cy="0"/>
          </a:xfrm>
          <a:prstGeom prst="line">
            <a:avLst/>
          </a:prstGeom>
          <a:noFill/>
          <a:ln w="12700" algn="ctr">
            <a:solidFill>
              <a:schemeClr val="tx2"/>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239" name="Straight Connector 360"/>
          <p:cNvCxnSpPr>
            <a:cxnSpLocks noChangeShapeType="1"/>
          </p:cNvCxnSpPr>
          <p:nvPr/>
        </p:nvCxnSpPr>
        <p:spPr bwMode="auto">
          <a:xfrm rot="16200000" flipH="1">
            <a:off x="753268" y="3955257"/>
            <a:ext cx="4846638" cy="0"/>
          </a:xfrm>
          <a:prstGeom prst="line">
            <a:avLst/>
          </a:prstGeom>
          <a:noFill/>
          <a:ln w="12700" algn="ctr">
            <a:solidFill>
              <a:schemeClr val="tx2"/>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241" name="Straight Connector 360"/>
          <p:cNvCxnSpPr>
            <a:cxnSpLocks noChangeShapeType="1"/>
          </p:cNvCxnSpPr>
          <p:nvPr/>
        </p:nvCxnSpPr>
        <p:spPr bwMode="auto">
          <a:xfrm rot="16200000" flipH="1">
            <a:off x="-645859" y="4096544"/>
            <a:ext cx="4846638" cy="0"/>
          </a:xfrm>
          <a:prstGeom prst="line">
            <a:avLst/>
          </a:prstGeom>
          <a:noFill/>
          <a:ln w="12700" algn="ctr">
            <a:solidFill>
              <a:schemeClr val="tx2"/>
            </a:solidFill>
            <a:prstDash val="dash"/>
            <a:round/>
            <a:headEnd type="none" w="lg" len="lg"/>
            <a:tailEnd type="none" w="lg" len="lg"/>
          </a:ln>
          <a:extLst>
            <a:ext uri="{909E8E84-426E-40DD-AFC4-6F175D3DCCD1}">
              <a14:hiddenFill xmlns:a14="http://schemas.microsoft.com/office/drawing/2010/main">
                <a:noFill/>
              </a14:hiddenFill>
            </a:ext>
          </a:extLst>
        </p:spPr>
      </p:cxnSp>
      <p:sp>
        <p:nvSpPr>
          <p:cNvPr id="2" name="Diamond 1"/>
          <p:cNvSpPr/>
          <p:nvPr/>
        </p:nvSpPr>
        <p:spPr bwMode="auto">
          <a:xfrm>
            <a:off x="3189936" y="3294346"/>
            <a:ext cx="162864" cy="265782"/>
          </a:xfrm>
          <a:prstGeom prst="diamon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05" name="Diamond 204"/>
          <p:cNvSpPr/>
          <p:nvPr/>
        </p:nvSpPr>
        <p:spPr bwMode="auto">
          <a:xfrm>
            <a:off x="3075119" y="4381109"/>
            <a:ext cx="162864" cy="265782"/>
          </a:xfrm>
          <a:prstGeom prst="diamon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08" name="Diamond 207"/>
          <p:cNvSpPr/>
          <p:nvPr/>
        </p:nvSpPr>
        <p:spPr bwMode="auto">
          <a:xfrm>
            <a:off x="5638800" y="5316539"/>
            <a:ext cx="162864" cy="265782"/>
          </a:xfrm>
          <a:prstGeom prst="diamon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09" name="TextBox 208"/>
          <p:cNvSpPr txBox="1"/>
          <p:nvPr/>
        </p:nvSpPr>
        <p:spPr>
          <a:xfrm>
            <a:off x="1981200" y="4850446"/>
            <a:ext cx="1099717" cy="400110"/>
          </a:xfrm>
          <a:prstGeom prst="rect">
            <a:avLst/>
          </a:prstGeom>
          <a:noFill/>
          <a:ln w="19050">
            <a:solidFill>
              <a:schemeClr val="accent2">
                <a:lumMod val="50000"/>
              </a:schemeClr>
            </a:solidFill>
          </a:ln>
        </p:spPr>
        <p:txBody>
          <a:bodyPr wrap="square">
            <a:spAutoFit/>
          </a:bodyPr>
          <a:lstStyle/>
          <a:p>
            <a:pPr>
              <a:defRPr/>
            </a:pPr>
            <a:r>
              <a:rPr lang="en-US" sz="1000" b="1" dirty="0" smtClean="0">
                <a:solidFill>
                  <a:srgbClr val="FF0000"/>
                </a:solidFill>
                <a:latin typeface="Calibri" panose="020F0502020204030204" pitchFamily="34" charset="0"/>
                <a:cs typeface="Calibri" panose="020F0502020204030204" pitchFamily="34" charset="0"/>
              </a:rPr>
              <a:t>A/E Validation of</a:t>
            </a:r>
            <a:endParaRPr lang="en-US" sz="1000" b="1" dirty="0">
              <a:solidFill>
                <a:srgbClr val="FF0000"/>
              </a:solidFill>
              <a:latin typeface="Calibri" panose="020F0502020204030204" pitchFamily="34" charset="0"/>
              <a:cs typeface="Calibri" panose="020F0502020204030204" pitchFamily="34" charset="0"/>
            </a:endParaRPr>
          </a:p>
          <a:p>
            <a:pPr>
              <a:defRPr/>
            </a:pPr>
            <a:r>
              <a:rPr lang="en-US" sz="1000" b="1" dirty="0" smtClean="0">
                <a:solidFill>
                  <a:srgbClr val="FF0000"/>
                </a:solidFill>
                <a:latin typeface="Calibri" panose="020F0502020204030204" pitchFamily="34" charset="0"/>
                <a:cs typeface="Calibri" panose="020F0502020204030204" pitchFamily="34" charset="0"/>
              </a:rPr>
              <a:t>Initial Estimate</a:t>
            </a:r>
            <a:endParaRPr lang="en-US" sz="1000" b="1" dirty="0">
              <a:solidFill>
                <a:srgbClr val="FF0000"/>
              </a:solidFill>
              <a:latin typeface="Calibri" panose="020F0502020204030204" pitchFamily="34" charset="0"/>
              <a:cs typeface="Calibri" panose="020F0502020204030204" pitchFamily="34" charset="0"/>
            </a:endParaRPr>
          </a:p>
        </p:txBody>
      </p:sp>
      <p:sp>
        <p:nvSpPr>
          <p:cNvPr id="210" name="TextBox 209"/>
          <p:cNvSpPr txBox="1"/>
          <p:nvPr/>
        </p:nvSpPr>
        <p:spPr>
          <a:xfrm>
            <a:off x="2070941" y="2710177"/>
            <a:ext cx="1105864" cy="400110"/>
          </a:xfrm>
          <a:prstGeom prst="rect">
            <a:avLst/>
          </a:prstGeom>
          <a:noFill/>
          <a:ln w="19050">
            <a:solidFill>
              <a:schemeClr val="accent2">
                <a:lumMod val="50000"/>
              </a:schemeClr>
            </a:solidFill>
          </a:ln>
        </p:spPr>
        <p:txBody>
          <a:bodyPr wrap="square">
            <a:spAutoFit/>
          </a:bodyPr>
          <a:lstStyle/>
          <a:p>
            <a:pPr>
              <a:defRPr/>
            </a:pPr>
            <a:r>
              <a:rPr lang="en-US" sz="1000" b="1" dirty="0" smtClean="0">
                <a:solidFill>
                  <a:srgbClr val="FF0000"/>
                </a:solidFill>
                <a:latin typeface="Calibri" panose="020F0502020204030204" pitchFamily="34" charset="0"/>
                <a:cs typeface="Calibri" panose="020F0502020204030204" pitchFamily="34" charset="0"/>
              </a:rPr>
              <a:t>Final Parametric Cost Estimate</a:t>
            </a:r>
            <a:endParaRPr lang="en-US" sz="1000" b="1" dirty="0">
              <a:solidFill>
                <a:srgbClr val="FF0000"/>
              </a:solidFill>
              <a:latin typeface="Calibri" panose="020F0502020204030204" pitchFamily="34" charset="0"/>
              <a:cs typeface="Calibri" panose="020F0502020204030204" pitchFamily="34" charset="0"/>
            </a:endParaRPr>
          </a:p>
        </p:txBody>
      </p:sp>
      <p:cxnSp>
        <p:nvCxnSpPr>
          <p:cNvPr id="211" name="Straight Arrow Connector 210"/>
          <p:cNvCxnSpPr/>
          <p:nvPr/>
        </p:nvCxnSpPr>
        <p:spPr bwMode="auto">
          <a:xfrm>
            <a:off x="3270550" y="2895600"/>
            <a:ext cx="0" cy="266384"/>
          </a:xfrm>
          <a:prstGeom prst="straightConnector1">
            <a:avLst/>
          </a:prstGeom>
          <a:solidFill>
            <a:srgbClr val="0C2D83"/>
          </a:solidFill>
          <a:ln w="12700" cap="flat" cmpd="sng" algn="ctr">
            <a:solidFill>
              <a:schemeClr val="tx1"/>
            </a:solidFill>
            <a:prstDash val="solid"/>
            <a:round/>
            <a:headEnd type="none" w="med" len="med"/>
            <a:tailEnd type="arrow"/>
          </a:ln>
          <a:effectLst/>
        </p:spPr>
      </p:cxnSp>
      <p:cxnSp>
        <p:nvCxnSpPr>
          <p:cNvPr id="213" name="Straight Connector 212"/>
          <p:cNvCxnSpPr/>
          <p:nvPr/>
        </p:nvCxnSpPr>
        <p:spPr bwMode="auto">
          <a:xfrm flipV="1">
            <a:off x="3124200" y="2895599"/>
            <a:ext cx="142410" cy="1"/>
          </a:xfrm>
          <a:prstGeom prst="line">
            <a:avLst/>
          </a:prstGeom>
          <a:solidFill>
            <a:srgbClr val="0C2D83"/>
          </a:solidFill>
          <a:ln w="12700" cap="flat" cmpd="sng" algn="ctr">
            <a:solidFill>
              <a:schemeClr val="tx1"/>
            </a:solidFill>
            <a:prstDash val="solid"/>
            <a:round/>
            <a:headEnd type="none" w="med" len="med"/>
            <a:tailEnd type="none" w="med" len="med"/>
          </a:ln>
          <a:effectLst/>
        </p:spPr>
      </p:cxnSp>
      <p:cxnSp>
        <p:nvCxnSpPr>
          <p:cNvPr id="215" name="Straight Connector 214"/>
          <p:cNvCxnSpPr/>
          <p:nvPr/>
        </p:nvCxnSpPr>
        <p:spPr bwMode="auto">
          <a:xfrm flipV="1">
            <a:off x="3048000" y="5031150"/>
            <a:ext cx="155448" cy="1"/>
          </a:xfrm>
          <a:prstGeom prst="line">
            <a:avLst/>
          </a:prstGeom>
          <a:solidFill>
            <a:srgbClr val="0C2D83"/>
          </a:solidFill>
          <a:ln w="12700" cap="flat" cmpd="sng" algn="ctr">
            <a:solidFill>
              <a:schemeClr val="tx1"/>
            </a:solidFill>
            <a:prstDash val="solid"/>
            <a:round/>
            <a:headEnd type="none" w="med" len="med"/>
            <a:tailEnd type="none" w="med" len="med"/>
          </a:ln>
          <a:effectLst/>
        </p:spPr>
      </p:cxnSp>
      <p:cxnSp>
        <p:nvCxnSpPr>
          <p:cNvPr id="217" name="Straight Arrow Connector 216"/>
          <p:cNvCxnSpPr/>
          <p:nvPr/>
        </p:nvCxnSpPr>
        <p:spPr bwMode="auto">
          <a:xfrm flipV="1">
            <a:off x="3200400" y="4762816"/>
            <a:ext cx="0" cy="266384"/>
          </a:xfrm>
          <a:prstGeom prst="straightConnector1">
            <a:avLst/>
          </a:prstGeom>
          <a:solidFill>
            <a:srgbClr val="0C2D83"/>
          </a:solidFill>
          <a:ln w="12700" cap="flat" cmpd="sng" algn="ctr">
            <a:solidFill>
              <a:schemeClr val="tx1"/>
            </a:solidFill>
            <a:prstDash val="solid"/>
            <a:round/>
            <a:headEnd type="none" w="med" len="med"/>
            <a:tailEnd type="arrow"/>
          </a:ln>
          <a:effectLst/>
        </p:spPr>
      </p:cxnSp>
      <p:sp>
        <p:nvSpPr>
          <p:cNvPr id="221" name="TextBox 351"/>
          <p:cNvSpPr txBox="1">
            <a:spLocks noChangeArrowheads="1"/>
          </p:cNvSpPr>
          <p:nvPr/>
        </p:nvSpPr>
        <p:spPr bwMode="auto">
          <a:xfrm>
            <a:off x="5371947" y="5865789"/>
            <a:ext cx="525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algn="l">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algn="l">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lgn="l">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900">
                <a:solidFill>
                  <a:srgbClr val="000066"/>
                </a:solidFill>
                <a:latin typeface="Calibri" pitchFamily="34" charset="0"/>
              </a:rPr>
              <a:t/>
            </a:r>
            <a:br>
              <a:rPr lang="en-US" altLang="en-US" sz="900">
                <a:solidFill>
                  <a:srgbClr val="000066"/>
                </a:solidFill>
                <a:latin typeface="Calibri" pitchFamily="34" charset="0"/>
              </a:rPr>
            </a:br>
            <a:endParaRPr lang="en-US" altLang="en-US" sz="900">
              <a:solidFill>
                <a:srgbClr val="000066"/>
              </a:solidFill>
              <a:latin typeface="Calibri" pitchFamily="34" charset="0"/>
            </a:endParaRPr>
          </a:p>
        </p:txBody>
      </p:sp>
      <p:sp>
        <p:nvSpPr>
          <p:cNvPr id="222" name="TextBox 221"/>
          <p:cNvSpPr txBox="1"/>
          <p:nvPr/>
        </p:nvSpPr>
        <p:spPr>
          <a:xfrm>
            <a:off x="4683124" y="5787047"/>
            <a:ext cx="886133" cy="400110"/>
          </a:xfrm>
          <a:prstGeom prst="rect">
            <a:avLst/>
          </a:prstGeom>
          <a:noFill/>
          <a:ln w="19050">
            <a:solidFill>
              <a:schemeClr val="accent2">
                <a:lumMod val="50000"/>
              </a:schemeClr>
            </a:solidFill>
          </a:ln>
        </p:spPr>
        <p:txBody>
          <a:bodyPr wrap="square">
            <a:spAutoFit/>
          </a:bodyPr>
          <a:lstStyle/>
          <a:p>
            <a:pPr>
              <a:defRPr/>
            </a:pPr>
            <a:r>
              <a:rPr lang="en-US" sz="1000" b="1" dirty="0" smtClean="0">
                <a:solidFill>
                  <a:srgbClr val="FF0000"/>
                </a:solidFill>
                <a:latin typeface="Calibri" panose="020F0502020204030204" pitchFamily="34" charset="0"/>
                <a:cs typeface="Calibri" panose="020F0502020204030204" pitchFamily="34" charset="0"/>
              </a:rPr>
              <a:t>Detailed A/E</a:t>
            </a:r>
            <a:endParaRPr lang="en-US" sz="1000" b="1" dirty="0">
              <a:solidFill>
                <a:srgbClr val="FF0000"/>
              </a:solidFill>
              <a:latin typeface="Calibri" panose="020F0502020204030204" pitchFamily="34" charset="0"/>
              <a:cs typeface="Calibri" panose="020F0502020204030204" pitchFamily="34" charset="0"/>
            </a:endParaRPr>
          </a:p>
          <a:p>
            <a:pPr>
              <a:defRPr/>
            </a:pPr>
            <a:r>
              <a:rPr lang="en-US" sz="1000" b="1" dirty="0" smtClean="0">
                <a:solidFill>
                  <a:srgbClr val="FF0000"/>
                </a:solidFill>
                <a:latin typeface="Calibri" panose="020F0502020204030204" pitchFamily="34" charset="0"/>
                <a:cs typeface="Calibri" panose="020F0502020204030204" pitchFamily="34" charset="0"/>
              </a:rPr>
              <a:t>Estimate</a:t>
            </a:r>
            <a:endParaRPr lang="en-US" sz="1000" b="1" dirty="0">
              <a:solidFill>
                <a:srgbClr val="FF0000"/>
              </a:solidFill>
              <a:latin typeface="Calibri" panose="020F0502020204030204" pitchFamily="34" charset="0"/>
              <a:cs typeface="Calibri" panose="020F0502020204030204" pitchFamily="34" charset="0"/>
            </a:endParaRPr>
          </a:p>
        </p:txBody>
      </p:sp>
      <p:cxnSp>
        <p:nvCxnSpPr>
          <p:cNvPr id="223" name="Straight Connector 222"/>
          <p:cNvCxnSpPr/>
          <p:nvPr/>
        </p:nvCxnSpPr>
        <p:spPr bwMode="auto">
          <a:xfrm flipV="1">
            <a:off x="5570384" y="5967751"/>
            <a:ext cx="155448" cy="1"/>
          </a:xfrm>
          <a:prstGeom prst="line">
            <a:avLst/>
          </a:prstGeom>
          <a:solidFill>
            <a:srgbClr val="0C2D83"/>
          </a:solidFill>
          <a:ln w="12700" cap="flat" cmpd="sng" algn="ctr">
            <a:solidFill>
              <a:schemeClr val="tx1"/>
            </a:solidFill>
            <a:prstDash val="solid"/>
            <a:round/>
            <a:headEnd type="none" w="med" len="med"/>
            <a:tailEnd type="none" w="med" len="med"/>
          </a:ln>
          <a:effectLst/>
        </p:spPr>
      </p:cxnSp>
      <p:cxnSp>
        <p:nvCxnSpPr>
          <p:cNvPr id="228" name="Straight Arrow Connector 227"/>
          <p:cNvCxnSpPr/>
          <p:nvPr/>
        </p:nvCxnSpPr>
        <p:spPr bwMode="auto">
          <a:xfrm flipV="1">
            <a:off x="5722784" y="5699417"/>
            <a:ext cx="0" cy="266384"/>
          </a:xfrm>
          <a:prstGeom prst="straightConnector1">
            <a:avLst/>
          </a:prstGeom>
          <a:solidFill>
            <a:srgbClr val="0C2D83"/>
          </a:solidFill>
          <a:ln w="12700" cap="flat" cmpd="sng" algn="ctr">
            <a:solidFill>
              <a:schemeClr val="tx1"/>
            </a:solidFill>
            <a:prstDash val="solid"/>
            <a:round/>
            <a:headEnd type="none" w="med" len="med"/>
            <a:tailEnd type="arrow"/>
          </a:ln>
          <a:effectLst/>
        </p:spPr>
      </p:cxnSp>
      <p:sp>
        <p:nvSpPr>
          <p:cNvPr id="218" name="TextBox 217"/>
          <p:cNvSpPr txBox="1"/>
          <p:nvPr/>
        </p:nvSpPr>
        <p:spPr>
          <a:xfrm>
            <a:off x="542432" y="2686366"/>
            <a:ext cx="1114792" cy="400110"/>
          </a:xfrm>
          <a:prstGeom prst="rect">
            <a:avLst/>
          </a:prstGeom>
          <a:noFill/>
          <a:ln w="19050">
            <a:solidFill>
              <a:schemeClr val="accent2">
                <a:lumMod val="50000"/>
              </a:schemeClr>
            </a:solidFill>
          </a:ln>
        </p:spPr>
        <p:txBody>
          <a:bodyPr wrap="square">
            <a:spAutoFit/>
          </a:bodyPr>
          <a:lstStyle/>
          <a:p>
            <a:pPr>
              <a:defRPr/>
            </a:pPr>
            <a:r>
              <a:rPr lang="en-US" sz="1000" b="1" dirty="0" smtClean="0">
                <a:solidFill>
                  <a:srgbClr val="FF0000"/>
                </a:solidFill>
                <a:latin typeface="Calibri" panose="020F0502020204030204" pitchFamily="34" charset="0"/>
                <a:cs typeface="Calibri" panose="020F0502020204030204" pitchFamily="34" charset="0"/>
              </a:rPr>
              <a:t>Initial Parametric Cost Estimate</a:t>
            </a:r>
            <a:endParaRPr lang="en-US" sz="1000" b="1" dirty="0">
              <a:solidFill>
                <a:srgbClr val="FF0000"/>
              </a:solidFill>
              <a:latin typeface="Calibri" panose="020F0502020204030204" pitchFamily="34" charset="0"/>
              <a:cs typeface="Calibri" panose="020F0502020204030204" pitchFamily="34" charset="0"/>
            </a:endParaRPr>
          </a:p>
        </p:txBody>
      </p:sp>
      <p:sp>
        <p:nvSpPr>
          <p:cNvPr id="4" name="Right Arrow 3"/>
          <p:cNvSpPr/>
          <p:nvPr/>
        </p:nvSpPr>
        <p:spPr bwMode="auto">
          <a:xfrm>
            <a:off x="1647322" y="2803525"/>
            <a:ext cx="371988" cy="213415"/>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78161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p:cNvSpPr txBox="1">
            <a:spLocks noChangeArrowheads="1"/>
          </p:cNvSpPr>
          <p:nvPr/>
        </p:nvSpPr>
        <p:spPr bwMode="auto">
          <a:xfrm>
            <a:off x="338138" y="1504950"/>
            <a:ext cx="84201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nchor="ctr"/>
          <a:lstStyle>
            <a:lvl1pPr marL="342900" indent="-3429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233363" indent="-233363">
              <a:defRPr sz="1400">
                <a:solidFill>
                  <a:schemeClr val="tx1"/>
                </a:solidFill>
                <a:latin typeface="Arial" panose="020B0604020202020204" pitchFamily="34" charset="0"/>
              </a:defRPr>
            </a:lvl3pPr>
            <a:lvl4pPr marL="690563" indent="-233363">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lvl="2">
              <a:spcAft>
                <a:spcPts val="600"/>
              </a:spcAft>
              <a:buClr>
                <a:srgbClr val="002060"/>
              </a:buClr>
              <a:buSzPct val="140000"/>
              <a:buFont typeface="Wingdings" panose="05000000000000000000" pitchFamily="2" charset="2"/>
              <a:buChar char="§"/>
            </a:pPr>
            <a:r>
              <a:rPr lang="en-US" altLang="en-US" sz="2000" b="1" dirty="0">
                <a:solidFill>
                  <a:schemeClr val="tx2"/>
                </a:solidFill>
              </a:rPr>
              <a:t>Cost Estimating During </a:t>
            </a:r>
            <a:r>
              <a:rPr lang="en-US" altLang="en-US" sz="2000" b="1" dirty="0" smtClean="0">
                <a:solidFill>
                  <a:schemeClr val="tx2"/>
                </a:solidFill>
              </a:rPr>
              <a:t>Project Programming</a:t>
            </a:r>
            <a:endParaRPr lang="en-US" altLang="en-US" sz="2000" b="1" dirty="0">
              <a:solidFill>
                <a:schemeClr val="tx2"/>
              </a:solidFill>
            </a:endParaRPr>
          </a:p>
          <a:p>
            <a:pPr lvl="3">
              <a:spcAft>
                <a:spcPts val="600"/>
              </a:spcAft>
              <a:buClr>
                <a:srgbClr val="002060"/>
              </a:buClr>
              <a:buSzPct val="140000"/>
              <a:buFont typeface="Wingdings" panose="05000000000000000000" pitchFamily="2" charset="2"/>
              <a:buChar char="§"/>
            </a:pPr>
            <a:r>
              <a:rPr lang="en-US" altLang="en-US" sz="1600" b="1" dirty="0">
                <a:solidFill>
                  <a:schemeClr val="tx2"/>
                </a:solidFill>
              </a:rPr>
              <a:t>Bases develop initial cost estimates for projects prior to submission to AFIMSC (formerly to </a:t>
            </a:r>
            <a:r>
              <a:rPr lang="en-US" altLang="en-US" sz="1600" b="1" dirty="0" err="1">
                <a:solidFill>
                  <a:schemeClr val="tx2"/>
                </a:solidFill>
              </a:rPr>
              <a:t>MAJCOMs</a:t>
            </a:r>
            <a:r>
              <a:rPr lang="en-US" altLang="en-US" sz="1600" b="1" dirty="0">
                <a:solidFill>
                  <a:schemeClr val="tx2"/>
                </a:solidFill>
              </a:rPr>
              <a:t>)</a:t>
            </a:r>
          </a:p>
          <a:p>
            <a:pPr lvl="3">
              <a:spcAft>
                <a:spcPts val="600"/>
              </a:spcAft>
              <a:buClr>
                <a:srgbClr val="002060"/>
              </a:buClr>
              <a:buSzPct val="140000"/>
              <a:buFont typeface="Wingdings" panose="05000000000000000000" pitchFamily="2" charset="2"/>
              <a:buChar char="§"/>
            </a:pPr>
            <a:r>
              <a:rPr lang="en-US" altLang="en-US" sz="1600" b="1" dirty="0" smtClean="0">
                <a:solidFill>
                  <a:schemeClr val="tx2"/>
                </a:solidFill>
              </a:rPr>
              <a:t>Initial Estimates </a:t>
            </a:r>
            <a:r>
              <a:rPr lang="en-US" altLang="en-US" sz="1600" b="1" dirty="0">
                <a:solidFill>
                  <a:schemeClr val="tx2"/>
                </a:solidFill>
              </a:rPr>
              <a:t>are developed utilizing the Air Force’s parametric cost estimating tool, </a:t>
            </a:r>
            <a:r>
              <a:rPr lang="en-US" altLang="en-US" sz="1600" b="1" dirty="0" smtClean="0">
                <a:solidFill>
                  <a:schemeClr val="tx2"/>
                </a:solidFill>
              </a:rPr>
              <a:t>PACES.</a:t>
            </a:r>
            <a:endParaRPr lang="en-US" altLang="en-US" sz="1600" b="1" dirty="0">
              <a:solidFill>
                <a:schemeClr val="tx2"/>
              </a:solidFill>
            </a:endParaRPr>
          </a:p>
          <a:p>
            <a:pPr lvl="3">
              <a:spcAft>
                <a:spcPts val="600"/>
              </a:spcAft>
              <a:buClr>
                <a:srgbClr val="002060"/>
              </a:buClr>
              <a:buSzPct val="140000"/>
              <a:buFont typeface="Wingdings" panose="05000000000000000000" pitchFamily="2" charset="2"/>
              <a:buChar char="§"/>
            </a:pPr>
            <a:r>
              <a:rPr lang="en-US" altLang="en-US" sz="1600" b="1" dirty="0" smtClean="0">
                <a:solidFill>
                  <a:schemeClr val="tx2"/>
                </a:solidFill>
              </a:rPr>
              <a:t>PACES </a:t>
            </a:r>
            <a:r>
              <a:rPr lang="en-US" altLang="en-US" sz="1600" b="1" dirty="0">
                <a:solidFill>
                  <a:schemeClr val="tx2"/>
                </a:solidFill>
              </a:rPr>
              <a:t>is based on models of typical facility types, however, supporting facilities costs are estimated on a % of primary facility costs until more site investigations are completed</a:t>
            </a:r>
          </a:p>
          <a:p>
            <a:pPr lvl="3">
              <a:spcAft>
                <a:spcPts val="600"/>
              </a:spcAft>
              <a:buClr>
                <a:srgbClr val="002060"/>
              </a:buClr>
              <a:buSzPct val="140000"/>
              <a:buFont typeface="Wingdings" panose="05000000000000000000" pitchFamily="2" charset="2"/>
              <a:buChar char="§"/>
            </a:pPr>
            <a:r>
              <a:rPr lang="en-US" altLang="en-US" sz="1600" b="1" dirty="0">
                <a:solidFill>
                  <a:schemeClr val="tx2"/>
                </a:solidFill>
              </a:rPr>
              <a:t>For approved FYDP projects, cost and scope validation conducted for most of the program year </a:t>
            </a:r>
            <a:r>
              <a:rPr lang="en-US" altLang="en-US" sz="1600" b="1" dirty="0" smtClean="0">
                <a:solidFill>
                  <a:schemeClr val="tx2"/>
                </a:solidFill>
              </a:rPr>
              <a:t>FY+3 </a:t>
            </a:r>
            <a:r>
              <a:rPr lang="en-US" altLang="en-US" sz="1600" b="1" dirty="0">
                <a:solidFill>
                  <a:schemeClr val="tx2"/>
                </a:solidFill>
              </a:rPr>
              <a:t>projects </a:t>
            </a:r>
            <a:r>
              <a:rPr lang="en-US" altLang="en-US" sz="1600" b="1" dirty="0" smtClean="0">
                <a:solidFill>
                  <a:schemeClr val="tx2"/>
                </a:solidFill>
              </a:rPr>
              <a:t>(In </a:t>
            </a:r>
            <a:r>
              <a:rPr lang="en-US" altLang="en-US" sz="1600" b="1" dirty="0" smtClean="0">
                <a:solidFill>
                  <a:schemeClr val="tx2"/>
                </a:solidFill>
              </a:rPr>
              <a:t>FY19 </a:t>
            </a:r>
            <a:r>
              <a:rPr lang="en-US" altLang="en-US" sz="1600" b="1" dirty="0" smtClean="0">
                <a:solidFill>
                  <a:schemeClr val="tx2"/>
                </a:solidFill>
              </a:rPr>
              <a:t>validating </a:t>
            </a:r>
            <a:r>
              <a:rPr lang="en-US" altLang="en-US" sz="1600" b="1" dirty="0" smtClean="0">
                <a:solidFill>
                  <a:schemeClr val="tx2"/>
                </a:solidFill>
              </a:rPr>
              <a:t>FY22 </a:t>
            </a:r>
            <a:r>
              <a:rPr lang="en-US" altLang="en-US" sz="1600" b="1" dirty="0" smtClean="0">
                <a:solidFill>
                  <a:schemeClr val="tx2"/>
                </a:solidFill>
              </a:rPr>
              <a:t>projects)  </a:t>
            </a:r>
          </a:p>
          <a:p>
            <a:pPr lvl="3">
              <a:spcAft>
                <a:spcPts val="600"/>
              </a:spcAft>
              <a:buClr>
                <a:srgbClr val="002060"/>
              </a:buClr>
              <a:buSzPct val="140000"/>
              <a:buFont typeface="Wingdings" panose="05000000000000000000" pitchFamily="2" charset="2"/>
              <a:buChar char="§"/>
            </a:pPr>
            <a:r>
              <a:rPr lang="en-US" altLang="en-US" sz="1600" b="1" dirty="0" smtClean="0">
                <a:solidFill>
                  <a:schemeClr val="tx2"/>
                </a:solidFill>
              </a:rPr>
              <a:t>Architect/Engineering </a:t>
            </a:r>
            <a:r>
              <a:rPr lang="en-US" altLang="en-US" sz="1600" b="1" dirty="0">
                <a:solidFill>
                  <a:schemeClr val="tx2"/>
                </a:solidFill>
              </a:rPr>
              <a:t>(A/E) firm utilizes the cost estimating </a:t>
            </a:r>
            <a:r>
              <a:rPr lang="en-US" altLang="en-US" sz="1600" b="1" dirty="0" smtClean="0">
                <a:solidFill>
                  <a:schemeClr val="tx2"/>
                </a:solidFill>
              </a:rPr>
              <a:t>tool, </a:t>
            </a:r>
            <a:r>
              <a:rPr lang="en-US" sz="1600" b="1" dirty="0"/>
              <a:t>Micro-Computer Aided Cost Estimating System </a:t>
            </a:r>
            <a:r>
              <a:rPr lang="en-US" sz="1600" b="1" dirty="0" smtClean="0"/>
              <a:t>(</a:t>
            </a:r>
            <a:r>
              <a:rPr lang="en-US" altLang="en-US" sz="1600" b="1" dirty="0" smtClean="0">
                <a:solidFill>
                  <a:schemeClr val="tx2"/>
                </a:solidFill>
              </a:rPr>
              <a:t>MCACES </a:t>
            </a:r>
            <a:r>
              <a:rPr lang="en-US" altLang="en-US" sz="1600" b="1" dirty="0">
                <a:solidFill>
                  <a:schemeClr val="tx2"/>
                </a:solidFill>
              </a:rPr>
              <a:t>II </a:t>
            </a:r>
            <a:r>
              <a:rPr lang="en-US" altLang="en-US" sz="1600" b="1" dirty="0" smtClean="0">
                <a:solidFill>
                  <a:schemeClr val="tx2"/>
                </a:solidFill>
              </a:rPr>
              <a:t>Generation)</a:t>
            </a:r>
            <a:r>
              <a:rPr lang="en-US" sz="1600" dirty="0"/>
              <a:t> </a:t>
            </a:r>
            <a:r>
              <a:rPr lang="en-US" sz="1600" b="1" dirty="0" smtClean="0"/>
              <a:t>a detail </a:t>
            </a:r>
            <a:r>
              <a:rPr lang="en-US" sz="1600" b="1" dirty="0"/>
              <a:t>cost estimating software application </a:t>
            </a:r>
            <a:endParaRPr lang="en-US" altLang="en-US" sz="1600" b="1" dirty="0">
              <a:solidFill>
                <a:schemeClr val="tx2"/>
              </a:solidFill>
            </a:endParaRPr>
          </a:p>
          <a:p>
            <a:pPr lvl="3">
              <a:spcAft>
                <a:spcPts val="600"/>
              </a:spcAft>
              <a:buClr>
                <a:srgbClr val="002060"/>
              </a:buClr>
              <a:buSzPct val="140000"/>
              <a:buFont typeface="Wingdings" panose="05000000000000000000" pitchFamily="2" charset="2"/>
              <a:buChar char="§"/>
            </a:pPr>
            <a:r>
              <a:rPr lang="en-US" altLang="en-US" sz="1600" b="1" dirty="0">
                <a:solidFill>
                  <a:schemeClr val="tx2"/>
                </a:solidFill>
              </a:rPr>
              <a:t>Cost and scope validation efforts are conducted on site with a planning charrette involving </a:t>
            </a:r>
            <a:r>
              <a:rPr lang="en-US" altLang="en-US" sz="1600" b="1" dirty="0" smtClean="0">
                <a:solidFill>
                  <a:schemeClr val="tx2"/>
                </a:solidFill>
              </a:rPr>
              <a:t>users/installation </a:t>
            </a:r>
            <a:r>
              <a:rPr lang="en-US" altLang="en-US" sz="1600" b="1" dirty="0" smtClean="0">
                <a:solidFill>
                  <a:schemeClr val="tx2"/>
                </a:solidFill>
              </a:rPr>
              <a:t>organizations</a:t>
            </a:r>
          </a:p>
          <a:p>
            <a:pPr lvl="3">
              <a:spcAft>
                <a:spcPts val="600"/>
              </a:spcAft>
              <a:buClr>
                <a:srgbClr val="002060"/>
              </a:buClr>
              <a:buSzPct val="140000"/>
              <a:buFont typeface="Wingdings" panose="05000000000000000000" pitchFamily="2" charset="2"/>
              <a:buChar char="§"/>
            </a:pPr>
            <a:r>
              <a:rPr lang="en-US" altLang="en-US" sz="1600" b="1" dirty="0" smtClean="0">
                <a:solidFill>
                  <a:schemeClr val="tx2"/>
                </a:solidFill>
              </a:rPr>
              <a:t>Many projects inserted late into program in FY-2 (FY21’s added in FY19)</a:t>
            </a:r>
            <a:endParaRPr lang="en-US" altLang="en-US" sz="1600" b="1" dirty="0">
              <a:solidFill>
                <a:schemeClr val="tx2"/>
              </a:solidFill>
            </a:endParaRPr>
          </a:p>
          <a:p>
            <a:pPr lvl="3">
              <a:spcAft>
                <a:spcPts val="600"/>
              </a:spcAft>
              <a:buClr>
                <a:srgbClr val="002060"/>
              </a:buClr>
              <a:buSzPct val="140000"/>
              <a:buFont typeface="Wingdings" panose="05000000000000000000" pitchFamily="2" charset="2"/>
              <a:buChar char="§"/>
            </a:pPr>
            <a:r>
              <a:rPr lang="en-US" altLang="en-US" sz="1600" b="1" dirty="0">
                <a:solidFill>
                  <a:schemeClr val="tx2"/>
                </a:solidFill>
              </a:rPr>
              <a:t>Finalized cost estimates used to adjust </a:t>
            </a:r>
            <a:r>
              <a:rPr lang="en-US" altLang="en-US" sz="1600" b="1" dirty="0" smtClean="0">
                <a:solidFill>
                  <a:schemeClr val="tx2"/>
                </a:solidFill>
              </a:rPr>
              <a:t>DD Form 1391’s</a:t>
            </a:r>
            <a:endParaRPr lang="en-US" altLang="en-US" sz="1600" b="1" dirty="0">
              <a:solidFill>
                <a:schemeClr val="tx2"/>
              </a:solidFill>
            </a:endParaRPr>
          </a:p>
          <a:p>
            <a:pPr lvl="3">
              <a:spcAft>
                <a:spcPts val="600"/>
              </a:spcAft>
              <a:buClr>
                <a:srgbClr val="002060"/>
              </a:buClr>
              <a:buSzPct val="140000"/>
              <a:buFont typeface="Wingdings" panose="05000000000000000000" pitchFamily="2" charset="2"/>
              <a:buChar char="§"/>
            </a:pPr>
            <a:endParaRPr lang="en-US" altLang="en-US" sz="1800" b="1" dirty="0">
              <a:solidFill>
                <a:schemeClr val="tx2"/>
              </a:solidFill>
            </a:endParaRPr>
          </a:p>
          <a:p>
            <a:pPr lvl="3">
              <a:spcAft>
                <a:spcPts val="600"/>
              </a:spcAft>
              <a:buClr>
                <a:srgbClr val="002060"/>
              </a:buClr>
              <a:buSzPct val="140000"/>
              <a:buFont typeface="Wingdings" panose="05000000000000000000" pitchFamily="2" charset="2"/>
              <a:buChar char="§"/>
            </a:pPr>
            <a:endParaRPr lang="en-US" altLang="en-US" sz="1800" b="1" dirty="0">
              <a:solidFill>
                <a:schemeClr val="tx2"/>
              </a:solidFill>
            </a:endParaRPr>
          </a:p>
        </p:txBody>
      </p:sp>
      <p:sp>
        <p:nvSpPr>
          <p:cNvPr id="3" name="Title 1"/>
          <p:cNvSpPr>
            <a:spLocks noGrp="1"/>
          </p:cNvSpPr>
          <p:nvPr>
            <p:ph type="title"/>
          </p:nvPr>
        </p:nvSpPr>
        <p:spPr>
          <a:xfrm>
            <a:off x="1600200" y="76200"/>
            <a:ext cx="7158038" cy="1143000"/>
          </a:xfrm>
        </p:spPr>
        <p:txBody>
          <a:bodyPr/>
          <a:lstStyle/>
          <a:p>
            <a:pPr>
              <a:defRPr/>
            </a:pPr>
            <a:r>
              <a:rPr lang="en-US" dirty="0" smtClean="0"/>
              <a:t> MILCON Cost Estimating</a:t>
            </a:r>
            <a:endParaRPr lang="en-US" dirty="0">
              <a:solidFill>
                <a:schemeClr val="accent6">
                  <a:lumMod val="50000"/>
                </a:schemeClr>
              </a:solidFill>
            </a:endParaRPr>
          </a:p>
        </p:txBody>
      </p:sp>
      <p:sp>
        <p:nvSpPr>
          <p:cNvPr id="15364" name="Slide Number Placeholder 1"/>
          <p:cNvSpPr>
            <a:spLocks noGrp="1"/>
          </p:cNvSpPr>
          <p:nvPr>
            <p:ph type="sldNum" sz="quarter" idx="4294967295"/>
          </p:nvPr>
        </p:nvSpPr>
        <p:spPr>
          <a:xfrm>
            <a:off x="7988300" y="6524625"/>
            <a:ext cx="1143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17DAE4A-ECB0-40A9-846A-0A8ED25EE6CE}" type="slidenum">
              <a:rPr lang="en-US" altLang="en-US" sz="1000" b="0" smtClean="0">
                <a:solidFill>
                  <a:srgbClr val="7F7F7F"/>
                </a:solidFill>
              </a:rPr>
              <a:pPr>
                <a:spcBef>
                  <a:spcPct val="0"/>
                </a:spcBef>
                <a:buClrTx/>
                <a:buSzTx/>
                <a:buFontTx/>
                <a:buNone/>
              </a:pPr>
              <a:t>5</a:t>
            </a:fld>
            <a:endParaRPr lang="en-US" altLang="en-US" sz="1000" b="0" smtClean="0">
              <a:solidFill>
                <a:schemeClr val="bg2"/>
              </a:solidFill>
            </a:endParaRPr>
          </a:p>
        </p:txBody>
      </p:sp>
    </p:spTree>
    <p:extLst>
      <p:ext uri="{BB962C8B-B14F-4D97-AF65-F5344CB8AC3E}">
        <p14:creationId xmlns:p14="http://schemas.microsoft.com/office/powerpoint/2010/main" val="3924467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
          <p:cNvSpPr txBox="1">
            <a:spLocks noChangeArrowheads="1"/>
          </p:cNvSpPr>
          <p:nvPr/>
        </p:nvSpPr>
        <p:spPr bwMode="auto">
          <a:xfrm>
            <a:off x="230188" y="1803400"/>
            <a:ext cx="86741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nchor="ctr"/>
          <a:lstStyle>
            <a:lvl1pPr marL="342900" indent="-3429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233363" indent="-233363">
              <a:defRPr sz="1400">
                <a:solidFill>
                  <a:schemeClr val="tx1"/>
                </a:solidFill>
                <a:latin typeface="Arial" panose="020B0604020202020204" pitchFamily="34" charset="0"/>
              </a:defRPr>
            </a:lvl3pPr>
            <a:lvl4pPr marL="690563" indent="-233363">
              <a:defRPr sz="1400">
                <a:solidFill>
                  <a:schemeClr val="tx1"/>
                </a:solidFill>
                <a:latin typeface="Arial" panose="020B0604020202020204" pitchFamily="34" charset="0"/>
              </a:defRPr>
            </a:lvl4pPr>
            <a:lvl5pPr>
              <a:defRPr sz="1400">
                <a:solidFill>
                  <a:schemeClr val="tx1"/>
                </a:solidFill>
                <a:latin typeface="Arial" panose="020B0604020202020204" pitchFamily="34" charset="0"/>
              </a:defRPr>
            </a:lvl5pPr>
            <a:lvl6pPr eaLnBrk="0" fontAlgn="base" hangingPunct="0">
              <a:spcBef>
                <a:spcPct val="0"/>
              </a:spcBef>
              <a:spcAft>
                <a:spcPct val="0"/>
              </a:spcAft>
              <a:defRPr sz="1400">
                <a:solidFill>
                  <a:schemeClr val="tx1"/>
                </a:solidFill>
                <a:latin typeface="Arial" panose="020B0604020202020204" pitchFamily="34" charset="0"/>
              </a:defRPr>
            </a:lvl6pPr>
            <a:lvl7pPr eaLnBrk="0" fontAlgn="base" hangingPunct="0">
              <a:spcBef>
                <a:spcPct val="0"/>
              </a:spcBef>
              <a:spcAft>
                <a:spcPct val="0"/>
              </a:spcAft>
              <a:defRPr sz="1400">
                <a:solidFill>
                  <a:schemeClr val="tx1"/>
                </a:solidFill>
                <a:latin typeface="Arial" panose="020B0604020202020204" pitchFamily="34" charset="0"/>
              </a:defRPr>
            </a:lvl7pPr>
            <a:lvl8pPr eaLnBrk="0" fontAlgn="base" hangingPunct="0">
              <a:spcBef>
                <a:spcPct val="0"/>
              </a:spcBef>
              <a:spcAft>
                <a:spcPct val="0"/>
              </a:spcAft>
              <a:defRPr sz="1400">
                <a:solidFill>
                  <a:schemeClr val="tx1"/>
                </a:solidFill>
                <a:latin typeface="Arial" panose="020B0604020202020204" pitchFamily="34" charset="0"/>
              </a:defRPr>
            </a:lvl8pPr>
            <a:lvl9pPr eaLnBrk="0" fontAlgn="base" hangingPunct="0">
              <a:spcBef>
                <a:spcPct val="0"/>
              </a:spcBef>
              <a:spcAft>
                <a:spcPct val="0"/>
              </a:spcAft>
              <a:defRPr sz="1400">
                <a:solidFill>
                  <a:schemeClr val="tx1"/>
                </a:solidFill>
                <a:latin typeface="Arial" panose="020B0604020202020204" pitchFamily="34" charset="0"/>
              </a:defRPr>
            </a:lvl9pPr>
          </a:lstStyle>
          <a:p>
            <a:pPr lvl="2">
              <a:spcAft>
                <a:spcPts val="600"/>
              </a:spcAft>
              <a:buClr>
                <a:srgbClr val="002060"/>
              </a:buClr>
              <a:buSzPct val="140000"/>
              <a:buFont typeface="Wingdings" panose="05000000000000000000" pitchFamily="2" charset="2"/>
              <a:buChar char="§"/>
            </a:pPr>
            <a:r>
              <a:rPr lang="en-US" altLang="en-US" sz="2000" b="1" dirty="0">
                <a:solidFill>
                  <a:schemeClr val="tx2"/>
                </a:solidFill>
              </a:rPr>
              <a:t>Cost Estimating During Design</a:t>
            </a:r>
          </a:p>
          <a:p>
            <a:pPr lvl="3">
              <a:spcAft>
                <a:spcPts val="600"/>
              </a:spcAft>
              <a:buClr>
                <a:srgbClr val="002060"/>
              </a:buClr>
              <a:buSzPct val="140000"/>
              <a:buFont typeface="Wingdings" panose="05000000000000000000" pitchFamily="2" charset="2"/>
              <a:buChar char="§"/>
            </a:pPr>
            <a:r>
              <a:rPr lang="en-US" altLang="en-US" sz="1800" b="1" dirty="0">
                <a:solidFill>
                  <a:schemeClr val="tx2"/>
                </a:solidFill>
              </a:rPr>
              <a:t>A/E’s perform </a:t>
            </a:r>
            <a:r>
              <a:rPr lang="en-US" altLang="en-US" sz="1800" b="1" dirty="0" smtClean="0">
                <a:solidFill>
                  <a:schemeClr val="tx2"/>
                </a:solidFill>
              </a:rPr>
              <a:t>cost </a:t>
            </a:r>
            <a:r>
              <a:rPr lang="en-US" altLang="en-US" sz="1800" b="1" dirty="0">
                <a:solidFill>
                  <a:schemeClr val="tx2"/>
                </a:solidFill>
              </a:rPr>
              <a:t>estimates at every </a:t>
            </a:r>
            <a:r>
              <a:rPr lang="en-US" altLang="en-US" sz="1800" b="1" dirty="0" smtClean="0">
                <a:solidFill>
                  <a:schemeClr val="tx2"/>
                </a:solidFill>
              </a:rPr>
              <a:t>design </a:t>
            </a:r>
            <a:r>
              <a:rPr lang="en-US" altLang="en-US" sz="1800" b="1" dirty="0">
                <a:solidFill>
                  <a:schemeClr val="tx2"/>
                </a:solidFill>
              </a:rPr>
              <a:t>stage prior to construction award utilizing </a:t>
            </a:r>
            <a:r>
              <a:rPr lang="en-US" altLang="en-US" sz="1800" b="1" dirty="0" smtClean="0">
                <a:solidFill>
                  <a:schemeClr val="tx2"/>
                </a:solidFill>
              </a:rPr>
              <a:t>the MCACES </a:t>
            </a:r>
            <a:r>
              <a:rPr lang="en-US" altLang="en-US" sz="1800" b="1" dirty="0">
                <a:solidFill>
                  <a:schemeClr val="tx2"/>
                </a:solidFill>
              </a:rPr>
              <a:t>II </a:t>
            </a:r>
            <a:r>
              <a:rPr lang="en-US" altLang="en-US" sz="1800" b="1" dirty="0" smtClean="0">
                <a:solidFill>
                  <a:schemeClr val="tx2"/>
                </a:solidFill>
              </a:rPr>
              <a:t>Generation tool with actual quantity take-offs from design documents.  Consideration </a:t>
            </a:r>
            <a:r>
              <a:rPr lang="en-US" altLang="en-US" sz="1800" b="1" dirty="0">
                <a:solidFill>
                  <a:schemeClr val="tx2"/>
                </a:solidFill>
              </a:rPr>
              <a:t>of local conditions, economy and market </a:t>
            </a:r>
            <a:r>
              <a:rPr lang="en-US" altLang="en-US" sz="1800" b="1" dirty="0" smtClean="0">
                <a:solidFill>
                  <a:schemeClr val="tx2"/>
                </a:solidFill>
              </a:rPr>
              <a:t>conditions are factored into the cost </a:t>
            </a:r>
            <a:r>
              <a:rPr lang="en-US" altLang="en-US" sz="1800" b="1" dirty="0" smtClean="0">
                <a:solidFill>
                  <a:schemeClr val="tx2"/>
                </a:solidFill>
              </a:rPr>
              <a:t>estimates, but </a:t>
            </a:r>
            <a:r>
              <a:rPr lang="en-US" altLang="en-US" sz="1800" b="1" i="1" dirty="0" smtClean="0">
                <a:solidFill>
                  <a:schemeClr val="tx2"/>
                </a:solidFill>
              </a:rPr>
              <a:t>after </a:t>
            </a:r>
            <a:r>
              <a:rPr lang="en-US" altLang="en-US" sz="1800" b="1" dirty="0" smtClean="0">
                <a:solidFill>
                  <a:schemeClr val="tx2"/>
                </a:solidFill>
              </a:rPr>
              <a:t>Programmed Amount cost has been established.</a:t>
            </a:r>
            <a:endParaRPr lang="en-US" altLang="en-US" sz="1800" b="1" dirty="0">
              <a:solidFill>
                <a:schemeClr val="tx2"/>
              </a:solidFill>
            </a:endParaRPr>
          </a:p>
          <a:p>
            <a:pPr lvl="3">
              <a:spcAft>
                <a:spcPts val="600"/>
              </a:spcAft>
              <a:buClr>
                <a:srgbClr val="002060"/>
              </a:buClr>
              <a:buSzPct val="140000"/>
              <a:buFont typeface="Wingdings" panose="05000000000000000000" pitchFamily="2" charset="2"/>
              <a:buChar char="§"/>
            </a:pPr>
            <a:r>
              <a:rPr lang="en-US" altLang="en-US" sz="1800" b="1" dirty="0" smtClean="0">
                <a:solidFill>
                  <a:schemeClr val="tx2"/>
                </a:solidFill>
              </a:rPr>
              <a:t>Design </a:t>
            </a:r>
            <a:r>
              <a:rPr lang="en-US" altLang="en-US" sz="1800" b="1" dirty="0">
                <a:solidFill>
                  <a:schemeClr val="tx2"/>
                </a:solidFill>
              </a:rPr>
              <a:t>Agents review, revise and approve all design estimates including final construction bid estimate</a:t>
            </a:r>
          </a:p>
          <a:p>
            <a:pPr lvl="3">
              <a:spcAft>
                <a:spcPts val="600"/>
              </a:spcAft>
              <a:buClr>
                <a:srgbClr val="002060"/>
              </a:buClr>
              <a:buSzPct val="140000"/>
              <a:buFont typeface="Wingdings" panose="05000000000000000000" pitchFamily="2" charset="2"/>
              <a:buChar char="§"/>
            </a:pPr>
            <a:r>
              <a:rPr lang="en-US" altLang="en-US" sz="1800" b="1" dirty="0" smtClean="0">
                <a:solidFill>
                  <a:schemeClr val="tx2"/>
                </a:solidFill>
              </a:rPr>
              <a:t>Local </a:t>
            </a:r>
            <a:r>
              <a:rPr lang="en-US" altLang="en-US" sz="1800" b="1" dirty="0">
                <a:solidFill>
                  <a:schemeClr val="tx2"/>
                </a:solidFill>
              </a:rPr>
              <a:t>market conditions and availability of materials and sub- contractor workforces can have a significant impact on bids</a:t>
            </a:r>
          </a:p>
          <a:p>
            <a:pPr lvl="4">
              <a:spcAft>
                <a:spcPts val="600"/>
              </a:spcAft>
              <a:buClr>
                <a:srgbClr val="002060"/>
              </a:buClr>
              <a:buSzPct val="140000"/>
            </a:pPr>
            <a:endParaRPr lang="en-US" altLang="en-US" sz="1800" b="1" dirty="0">
              <a:solidFill>
                <a:schemeClr val="tx2"/>
              </a:solidFill>
            </a:endParaRPr>
          </a:p>
          <a:p>
            <a:pPr lvl="3">
              <a:spcAft>
                <a:spcPts val="600"/>
              </a:spcAft>
              <a:buClr>
                <a:srgbClr val="002060"/>
              </a:buClr>
              <a:buSzPct val="140000"/>
              <a:buFont typeface="Wingdings" panose="05000000000000000000" pitchFamily="2" charset="2"/>
              <a:buChar char="§"/>
            </a:pPr>
            <a:endParaRPr lang="en-US" altLang="en-US" sz="1800" b="1" dirty="0">
              <a:solidFill>
                <a:schemeClr val="tx2"/>
              </a:solidFill>
            </a:endParaRPr>
          </a:p>
        </p:txBody>
      </p:sp>
      <p:sp>
        <p:nvSpPr>
          <p:cNvPr id="3" name="Title 1"/>
          <p:cNvSpPr>
            <a:spLocks noGrp="1"/>
          </p:cNvSpPr>
          <p:nvPr>
            <p:ph type="title"/>
          </p:nvPr>
        </p:nvSpPr>
        <p:spPr>
          <a:xfrm>
            <a:off x="1600200" y="76200"/>
            <a:ext cx="7158038" cy="1143000"/>
          </a:xfrm>
        </p:spPr>
        <p:txBody>
          <a:bodyPr/>
          <a:lstStyle/>
          <a:p>
            <a:pPr>
              <a:defRPr/>
            </a:pPr>
            <a:r>
              <a:rPr lang="en-US" dirty="0" smtClean="0"/>
              <a:t> MILCON Cost Estimating</a:t>
            </a:r>
            <a:endParaRPr lang="en-US" dirty="0">
              <a:solidFill>
                <a:schemeClr val="accent6">
                  <a:lumMod val="50000"/>
                </a:schemeClr>
              </a:solidFill>
            </a:endParaRPr>
          </a:p>
        </p:txBody>
      </p:sp>
      <p:sp>
        <p:nvSpPr>
          <p:cNvPr id="17412" name="Slide Number Placeholder 1"/>
          <p:cNvSpPr>
            <a:spLocks noGrp="1"/>
          </p:cNvSpPr>
          <p:nvPr>
            <p:ph type="sldNum" sz="quarter" idx="4294967295"/>
          </p:nvPr>
        </p:nvSpPr>
        <p:spPr>
          <a:xfrm>
            <a:off x="7988300" y="6524625"/>
            <a:ext cx="1143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979115F-A051-493B-B2DC-0F04AD46F126}" type="slidenum">
              <a:rPr lang="en-US" altLang="en-US" sz="1000" b="0" smtClean="0">
                <a:solidFill>
                  <a:srgbClr val="7F7F7F"/>
                </a:solidFill>
              </a:rPr>
              <a:pPr>
                <a:spcBef>
                  <a:spcPct val="0"/>
                </a:spcBef>
                <a:buClrTx/>
                <a:buSzTx/>
                <a:buFontTx/>
                <a:buNone/>
              </a:pPr>
              <a:t>6</a:t>
            </a:fld>
            <a:endParaRPr lang="en-US" altLang="en-US" sz="1000" b="0" smtClean="0">
              <a:solidFill>
                <a:schemeClr val="bg2"/>
              </a:solidFill>
            </a:endParaRPr>
          </a:p>
        </p:txBody>
      </p:sp>
    </p:spTree>
    <p:extLst>
      <p:ext uri="{BB962C8B-B14F-4D97-AF65-F5344CB8AC3E}">
        <p14:creationId xmlns:p14="http://schemas.microsoft.com/office/powerpoint/2010/main" val="4208098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8948" y="228600"/>
            <a:ext cx="5334000" cy="553998"/>
          </a:xfrm>
          <a:prstGeom prst="rect">
            <a:avLst/>
          </a:prstGeom>
        </p:spPr>
        <p:txBody>
          <a:bodyPr vert="horz" wrap="square" lIns="0" tIns="0" rIns="0" bIns="0" rtlCol="0">
            <a:spAutoFit/>
          </a:bodyPr>
          <a:lstStyle/>
          <a:p>
            <a:pPr marL="12700">
              <a:lnSpc>
                <a:spcPct val="100000"/>
              </a:lnSpc>
            </a:pPr>
            <a:r>
              <a:rPr lang="en-US" dirty="0" smtClean="0"/>
              <a:t>Air Force Challenges</a:t>
            </a:r>
            <a:endParaRPr dirty="0"/>
          </a:p>
        </p:txBody>
      </p:sp>
      <p:sp>
        <p:nvSpPr>
          <p:cNvPr id="4" name="object 4"/>
          <p:cNvSpPr txBox="1">
            <a:spLocks noGrp="1"/>
          </p:cNvSpPr>
          <p:nvPr>
            <p:ph type="sldNum" sz="quarter" idx="4294967295"/>
          </p:nvPr>
        </p:nvSpPr>
        <p:spPr>
          <a:prstGeom prst="rect">
            <a:avLst/>
          </a:prstGeom>
        </p:spPr>
        <p:txBody>
          <a:bodyPr vert="horz" wrap="square" lIns="0" tIns="1270" rIns="0" bIns="0" rtlCol="0">
            <a:spAutoFit/>
          </a:bodyPr>
          <a:lstStyle/>
          <a:p>
            <a:pPr marL="25400">
              <a:lnSpc>
                <a:spcPct val="100000"/>
              </a:lnSpc>
              <a:spcBef>
                <a:spcPts val="10"/>
              </a:spcBef>
            </a:pPr>
            <a:fld id="{81D60167-4931-47E6-BA6A-407CBD079E47}" type="slidenum">
              <a:rPr dirty="0"/>
              <a:t>7</a:t>
            </a:fld>
            <a:endParaRPr dirty="0"/>
          </a:p>
        </p:txBody>
      </p:sp>
      <p:sp>
        <p:nvSpPr>
          <p:cNvPr id="3" name="object 3"/>
          <p:cNvSpPr txBox="1"/>
          <p:nvPr/>
        </p:nvSpPr>
        <p:spPr>
          <a:xfrm>
            <a:off x="152400" y="1252473"/>
            <a:ext cx="8839200" cy="4062651"/>
          </a:xfrm>
          <a:prstGeom prst="rect">
            <a:avLst/>
          </a:prstGeom>
        </p:spPr>
        <p:txBody>
          <a:bodyPr vert="horz" wrap="square" lIns="0" tIns="0" rIns="0" bIns="0" rtlCol="0">
            <a:spAutoFit/>
          </a:bodyPr>
          <a:lstStyle/>
          <a:p>
            <a:pPr marL="355600" indent="-342900">
              <a:buFont typeface="Arial"/>
              <a:buChar char="•"/>
              <a:tabLst>
                <a:tab pos="354965" algn="l"/>
                <a:tab pos="355600" algn="l"/>
              </a:tabLst>
            </a:pPr>
            <a:r>
              <a:rPr lang="en-US" sz="2400" b="1" spc="-5" dirty="0" smtClean="0">
                <a:latin typeface="Arial"/>
                <a:cs typeface="Arial"/>
              </a:rPr>
              <a:t>Increasin</a:t>
            </a:r>
            <a:r>
              <a:rPr lang="en-US" sz="2400" b="1" spc="-5" dirty="0" smtClean="0">
                <a:latin typeface="Arial"/>
                <a:cs typeface="Arial"/>
              </a:rPr>
              <a:t>g number of high bids driving Congressional </a:t>
            </a:r>
            <a:r>
              <a:rPr lang="en-US" sz="2400" b="1" spc="-5" dirty="0" err="1" smtClean="0">
                <a:latin typeface="Arial"/>
                <a:cs typeface="Arial"/>
              </a:rPr>
              <a:t>reprogrammings</a:t>
            </a:r>
            <a:endParaRPr lang="en-US" sz="2400" b="1" spc="-5" dirty="0" smtClean="0">
              <a:latin typeface="Arial"/>
              <a:cs typeface="Arial"/>
            </a:endParaRPr>
          </a:p>
          <a:p>
            <a:pPr marL="12700">
              <a:tabLst>
                <a:tab pos="354965" algn="l"/>
                <a:tab pos="355600" algn="l"/>
              </a:tabLst>
            </a:pPr>
            <a:endParaRPr lang="en-US" sz="2400" b="1" spc="-5" dirty="0" smtClean="0">
              <a:latin typeface="Arial"/>
              <a:cs typeface="Arial"/>
            </a:endParaRPr>
          </a:p>
          <a:p>
            <a:pPr marL="355600" indent="-342900">
              <a:buFont typeface="Arial"/>
              <a:buChar char="•"/>
              <a:tabLst>
                <a:tab pos="354965" algn="l"/>
                <a:tab pos="355600" algn="l"/>
              </a:tabLst>
            </a:pPr>
            <a:r>
              <a:rPr lang="en-US" sz="2400" b="1" spc="-5" dirty="0" err="1" smtClean="0">
                <a:latin typeface="Arial"/>
                <a:cs typeface="Arial"/>
              </a:rPr>
              <a:t>Reprogrammings</a:t>
            </a:r>
            <a:r>
              <a:rPr lang="en-US" sz="2400" b="1" spc="-5" dirty="0" smtClean="0">
                <a:latin typeface="Arial"/>
                <a:cs typeface="Arial"/>
              </a:rPr>
              <a:t>, when approved by Congress, do not come with additional funding</a:t>
            </a:r>
          </a:p>
          <a:p>
            <a:pPr marL="355600" indent="-342900">
              <a:buFont typeface="Arial"/>
              <a:buChar char="•"/>
              <a:tabLst>
                <a:tab pos="354965" algn="l"/>
                <a:tab pos="355600" algn="l"/>
              </a:tabLst>
            </a:pPr>
            <a:endParaRPr lang="en-US" sz="2400" b="1" spc="-5" dirty="0">
              <a:latin typeface="Arial"/>
              <a:cs typeface="Arial"/>
            </a:endParaRPr>
          </a:p>
          <a:p>
            <a:pPr marL="355600" indent="-342900">
              <a:buFont typeface="Arial"/>
              <a:buChar char="•"/>
              <a:tabLst>
                <a:tab pos="354965" algn="l"/>
                <a:tab pos="355600" algn="l"/>
              </a:tabLst>
            </a:pPr>
            <a:r>
              <a:rPr lang="en-US" sz="2400" b="1" spc="-5" dirty="0" smtClean="0">
                <a:latin typeface="Arial"/>
                <a:cs typeface="Arial"/>
              </a:rPr>
              <a:t>Increased </a:t>
            </a:r>
            <a:r>
              <a:rPr lang="en-US" sz="2400" b="1" spc="-5" dirty="0" err="1" smtClean="0">
                <a:latin typeface="Arial"/>
                <a:cs typeface="Arial"/>
              </a:rPr>
              <a:t>reprogrammings</a:t>
            </a:r>
            <a:r>
              <a:rPr lang="en-US" sz="2400" b="1" spc="-5" dirty="0" smtClean="0">
                <a:latin typeface="Arial"/>
                <a:cs typeface="Arial"/>
              </a:rPr>
              <a:t> = reduced funding availability</a:t>
            </a:r>
          </a:p>
          <a:p>
            <a:pPr marL="355600" indent="-342900">
              <a:buFont typeface="Arial"/>
              <a:buChar char="•"/>
              <a:tabLst>
                <a:tab pos="354965" algn="l"/>
                <a:tab pos="355600" algn="l"/>
              </a:tabLst>
            </a:pPr>
            <a:endParaRPr lang="en-US" sz="2400" b="1" spc="-5" dirty="0">
              <a:latin typeface="Arial"/>
              <a:cs typeface="Arial"/>
            </a:endParaRPr>
          </a:p>
          <a:p>
            <a:pPr marL="355600" indent="-342900">
              <a:buFont typeface="Arial"/>
              <a:buChar char="•"/>
              <a:tabLst>
                <a:tab pos="354965" algn="l"/>
                <a:tab pos="355600" algn="l"/>
              </a:tabLst>
            </a:pPr>
            <a:r>
              <a:rPr lang="en-US" sz="2400" b="1" spc="-5" dirty="0" smtClean="0">
                <a:latin typeface="Arial"/>
                <a:cs typeface="Arial"/>
              </a:rPr>
              <a:t>Lengthy reprogramming timelines drive bid extensions</a:t>
            </a:r>
          </a:p>
          <a:p>
            <a:pPr marL="355600" indent="-342900">
              <a:buFont typeface="Arial"/>
              <a:buChar char="•"/>
              <a:tabLst>
                <a:tab pos="354965" algn="l"/>
                <a:tab pos="355600" algn="l"/>
              </a:tabLst>
            </a:pPr>
            <a:endParaRPr lang="en-US" sz="2400" b="1" spc="-5" dirty="0" smtClean="0">
              <a:latin typeface="Arial"/>
              <a:cs typeface="Arial"/>
            </a:endParaRPr>
          </a:p>
          <a:p>
            <a:pPr marL="12700">
              <a:tabLst>
                <a:tab pos="354965" algn="l"/>
                <a:tab pos="355600" algn="l"/>
              </a:tabLst>
            </a:pPr>
            <a:endParaRPr lang="en-US" sz="2400" b="1" spc="-5" dirty="0" smtClean="0">
              <a:latin typeface="Arial"/>
              <a:cs typeface="Arial"/>
            </a:endParaRPr>
          </a:p>
        </p:txBody>
      </p:sp>
    </p:spTree>
    <p:extLst>
      <p:ext uri="{BB962C8B-B14F-4D97-AF65-F5344CB8AC3E}">
        <p14:creationId xmlns:p14="http://schemas.microsoft.com/office/powerpoint/2010/main" val="338721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EB3F8-84DA-4CD8-B45E-AF8EFC8243C8}"/>
              </a:ext>
            </a:extLst>
          </p:cNvPr>
          <p:cNvSpPr>
            <a:spLocks noGrp="1"/>
          </p:cNvSpPr>
          <p:nvPr>
            <p:ph type="title"/>
          </p:nvPr>
        </p:nvSpPr>
        <p:spPr/>
        <p:txBody>
          <a:bodyPr/>
          <a:lstStyle/>
          <a:p>
            <a:r>
              <a:rPr lang="en-US" dirty="0" smtClean="0"/>
              <a:t>MILCON Reprogramming Timeline</a:t>
            </a:r>
            <a:endParaRPr lang="en-US" dirty="0"/>
          </a:p>
        </p:txBody>
      </p:sp>
      <p:pic>
        <p:nvPicPr>
          <p:cNvPr id="3" name="Picture 2"/>
          <p:cNvPicPr>
            <a:picLocks noChangeAspect="1"/>
          </p:cNvPicPr>
          <p:nvPr/>
        </p:nvPicPr>
        <p:blipFill>
          <a:blip r:embed="rId2"/>
          <a:stretch>
            <a:fillRect/>
          </a:stretch>
        </p:blipFill>
        <p:spPr>
          <a:xfrm>
            <a:off x="179334" y="1954530"/>
            <a:ext cx="8964666" cy="3268980"/>
          </a:xfrm>
          <a:prstGeom prst="rect">
            <a:avLst/>
          </a:prstGeom>
        </p:spPr>
      </p:pic>
      <p:sp>
        <p:nvSpPr>
          <p:cNvPr id="5" name="TextBox 4"/>
          <p:cNvSpPr txBox="1"/>
          <p:nvPr/>
        </p:nvSpPr>
        <p:spPr>
          <a:xfrm>
            <a:off x="3783330" y="2320290"/>
            <a:ext cx="4420633" cy="400110"/>
          </a:xfrm>
          <a:prstGeom prst="rect">
            <a:avLst/>
          </a:prstGeom>
          <a:noFill/>
          <a:ln>
            <a:solidFill>
              <a:schemeClr val="tx1"/>
            </a:solidFill>
          </a:ln>
        </p:spPr>
        <p:txBody>
          <a:bodyPr wrap="square" rtlCol="0">
            <a:spAutoFit/>
          </a:bodyPr>
          <a:lstStyle/>
          <a:p>
            <a:r>
              <a:rPr lang="en-US" sz="2000" dirty="0" smtClean="0"/>
              <a:t>AUTHORIZATION COMMITTEES</a:t>
            </a:r>
            <a:endParaRPr lang="en-US" sz="2000" dirty="0"/>
          </a:p>
        </p:txBody>
      </p:sp>
      <p:sp>
        <p:nvSpPr>
          <p:cNvPr id="7" name="TextBox 6"/>
          <p:cNvSpPr txBox="1"/>
          <p:nvPr/>
        </p:nvSpPr>
        <p:spPr>
          <a:xfrm>
            <a:off x="4634688" y="3680460"/>
            <a:ext cx="4420633" cy="400110"/>
          </a:xfrm>
          <a:prstGeom prst="rect">
            <a:avLst/>
          </a:prstGeom>
          <a:noFill/>
          <a:ln>
            <a:solidFill>
              <a:schemeClr val="tx1"/>
            </a:solidFill>
          </a:ln>
        </p:spPr>
        <p:txBody>
          <a:bodyPr wrap="square" rtlCol="0">
            <a:spAutoFit/>
          </a:bodyPr>
          <a:lstStyle/>
          <a:p>
            <a:r>
              <a:rPr lang="en-US" sz="2000" dirty="0" smtClean="0"/>
              <a:t>APPROPRIATION COMMITTEES</a:t>
            </a:r>
            <a:endParaRPr lang="en-US" sz="2000" dirty="0"/>
          </a:p>
        </p:txBody>
      </p:sp>
    </p:spTree>
    <p:extLst>
      <p:ext uri="{BB962C8B-B14F-4D97-AF65-F5344CB8AC3E}">
        <p14:creationId xmlns:p14="http://schemas.microsoft.com/office/powerpoint/2010/main" val="401001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9F8038-4717-442C-9D2A-717F8F06FA67}"/>
              </a:ext>
            </a:extLst>
          </p:cNvPr>
          <p:cNvSpPr>
            <a:spLocks noGrp="1"/>
          </p:cNvSpPr>
          <p:nvPr>
            <p:ph type="title"/>
          </p:nvPr>
        </p:nvSpPr>
        <p:spPr/>
        <p:txBody>
          <a:bodyPr/>
          <a:lstStyle/>
          <a:p>
            <a:r>
              <a:rPr lang="en-US" dirty="0" smtClean="0"/>
              <a:t>Goals</a:t>
            </a:r>
            <a:endParaRPr lang="en-US" dirty="0"/>
          </a:p>
        </p:txBody>
      </p:sp>
      <p:sp>
        <p:nvSpPr>
          <p:cNvPr id="5" name="Content Placeholder 4">
            <a:extLst>
              <a:ext uri="{FF2B5EF4-FFF2-40B4-BE49-F238E27FC236}">
                <a16:creationId xmlns:a16="http://schemas.microsoft.com/office/drawing/2014/main" id="{262373CF-B0E7-4235-A718-5705596E1C2E}"/>
              </a:ext>
            </a:extLst>
          </p:cNvPr>
          <p:cNvSpPr>
            <a:spLocks noGrp="1"/>
          </p:cNvSpPr>
          <p:nvPr>
            <p:ph idx="1"/>
          </p:nvPr>
        </p:nvSpPr>
        <p:spPr/>
        <p:txBody>
          <a:bodyPr/>
          <a:lstStyle/>
          <a:p>
            <a:r>
              <a:rPr lang="en-US" dirty="0" smtClean="0"/>
              <a:t>Improve cost estimates to reflect current market conditions</a:t>
            </a:r>
            <a:endParaRPr lang="en-US" dirty="0" smtClean="0"/>
          </a:p>
          <a:p>
            <a:r>
              <a:rPr lang="en-US" dirty="0" smtClean="0"/>
              <a:t>More contract awards within approved funding </a:t>
            </a:r>
            <a:endParaRPr lang="en-US" dirty="0" smtClean="0"/>
          </a:p>
          <a:p>
            <a:r>
              <a:rPr lang="en-US" dirty="0" smtClean="0"/>
              <a:t>Reduce bid busts and </a:t>
            </a:r>
            <a:r>
              <a:rPr lang="en-US" dirty="0" err="1" smtClean="0"/>
              <a:t>reprogrammings</a:t>
            </a:r>
            <a:endParaRPr lang="en-US" dirty="0"/>
          </a:p>
          <a:p>
            <a:pPr marL="457200" lvl="1" indent="0">
              <a:buNone/>
            </a:pPr>
            <a:endParaRPr lang="en-US" dirty="0"/>
          </a:p>
        </p:txBody>
      </p:sp>
    </p:spTree>
    <p:extLst>
      <p:ext uri="{BB962C8B-B14F-4D97-AF65-F5344CB8AC3E}">
        <p14:creationId xmlns:p14="http://schemas.microsoft.com/office/powerpoint/2010/main" val="481561556"/>
      </p:ext>
    </p:extLst>
  </p:cSld>
  <p:clrMapOvr>
    <a:masterClrMapping/>
  </p:clrMapOvr>
</p:sld>
</file>

<file path=ppt/theme/theme1.xml><?xml version="1.0" encoding="utf-8"?>
<a:theme xmlns:a="http://schemas.openxmlformats.org/drawingml/2006/main" name="blank">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1270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015759d-8718-4af3-b1a2-314e1d579f58">3QT3T2XHANYU-78170-11</_dlc_DocId>
    <_dlc_DocIdUrl xmlns="1015759d-8718-4af3-b1a2-314e1d579f58">
      <Url>https://robins.tmtsp.us.af.mil/sites/A1FOA/201607/cc11d5da-094a-e611-b209-180373fb538e/_layouts/DocIdRedir.aspx?ID=3QT3T2XHANYU-78170-11</Url>
      <Description>3QT3T2XHANYU-78170-11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6A0E15A3716D458D1F8246105E903F" ma:contentTypeVersion="0" ma:contentTypeDescription="Create a new document." ma:contentTypeScope="" ma:versionID="d32f68939eea3e2898aca1ff2c0d9b16">
  <xsd:schema xmlns:xsd="http://www.w3.org/2001/XMLSchema" xmlns:xs="http://www.w3.org/2001/XMLSchema" xmlns:p="http://schemas.microsoft.com/office/2006/metadata/properties" xmlns:ns2="1015759d-8718-4af3-b1a2-314e1d579f58" targetNamespace="http://schemas.microsoft.com/office/2006/metadata/properties" ma:root="true" ma:fieldsID="eff2d47ab7d2792db665548859b3830b" ns2:_="">
    <xsd:import namespace="1015759d-8718-4af3-b1a2-314e1d579f5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5759d-8718-4af3-b1a2-314e1d579f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C5537B6-FC60-45CA-B2F7-331411E32E3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015759d-8718-4af3-b1a2-314e1d579f58"/>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3A0FA24-AEA9-4840-B6B9-2D8BC74332F2}">
  <ds:schemaRefs>
    <ds:schemaRef ds:uri="http://schemas.microsoft.com/sharepoint/v3/contenttype/forms"/>
  </ds:schemaRefs>
</ds:datastoreItem>
</file>

<file path=customXml/itemProps3.xml><?xml version="1.0" encoding="utf-8"?>
<ds:datastoreItem xmlns:ds="http://schemas.openxmlformats.org/officeDocument/2006/customXml" ds:itemID="{F7E6CEC1-C09B-4561-9963-84E4FE71C2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5759d-8718-4af3-b1a2-314e1d579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3BF8EA0-F0BE-41F0-A5F1-70974E0DC09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11392</TotalTime>
  <Words>735</Words>
  <Application>Microsoft Office PowerPoint</Application>
  <PresentationFormat>On-screen Show (4:3)</PresentationFormat>
  <Paragraphs>178</Paragraphs>
  <Slides>10</Slides>
  <Notes>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10</vt:i4>
      </vt:variant>
    </vt:vector>
  </HeadingPairs>
  <TitlesOfParts>
    <vt:vector size="21" baseType="lpstr">
      <vt:lpstr>Arial</vt:lpstr>
      <vt:lpstr>Calibri</vt:lpstr>
      <vt:lpstr>Tahoma</vt:lpstr>
      <vt:lpstr>Times New Roman</vt:lpstr>
      <vt:lpstr>Wingdings</vt:lpstr>
      <vt:lpstr>blank</vt:lpstr>
      <vt:lpstr>3_Office Theme</vt:lpstr>
      <vt:lpstr>1_blank</vt:lpstr>
      <vt:lpstr>18_USAF(Unclas)</vt:lpstr>
      <vt:lpstr>2_Office Theme</vt:lpstr>
      <vt:lpstr>1_Office Theme</vt:lpstr>
      <vt:lpstr>PowerPoint Presentation</vt:lpstr>
      <vt:lpstr>AFCEC Mission</vt:lpstr>
      <vt:lpstr>Challenges</vt:lpstr>
      <vt:lpstr> </vt:lpstr>
      <vt:lpstr> MILCON Cost Estimating</vt:lpstr>
      <vt:lpstr> MILCON Cost Estimating</vt:lpstr>
      <vt:lpstr>Air Force Challenges</vt:lpstr>
      <vt:lpstr>MILCON Reprogramming Timeline</vt:lpstr>
      <vt:lpstr>Goals</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Goals Metrics</dc:title>
  <dc:creator>Regalado</dc:creator>
  <cp:lastModifiedBy>HODGES, THOMAS R GS-14 USAF AFMC AFCEC/CFMA</cp:lastModifiedBy>
  <cp:revision>549</cp:revision>
  <cp:lastPrinted>2016-10-03T19:51:40Z</cp:lastPrinted>
  <dcterms:created xsi:type="dcterms:W3CDTF">2016-07-20T14:33:33Z</dcterms:created>
  <dcterms:modified xsi:type="dcterms:W3CDTF">2019-03-18T02:06:41Z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0x010100A46A0E15A3716D458D1F8246105E903F</vt:lpwstr>
  </property>
  <property fmtid="{D5CDD505-2E9C-101B-9397-08002B2CF9AE}" pid="3" name="_dlc_DocIdItemGuid">
    <vt:lpwstr>e2c163c9-653d-4feb-91f7-ab9ce66f4715</vt:lpwstr>
  </property>
</Properties>
</file>